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62" r:id="rId3"/>
    <p:sldId id="318" r:id="rId4"/>
    <p:sldId id="403" r:id="rId5"/>
    <p:sldId id="258" r:id="rId6"/>
    <p:sldId id="439" r:id="rId7"/>
    <p:sldId id="314" r:id="rId8"/>
    <p:sldId id="438" r:id="rId9"/>
    <p:sldId id="410" r:id="rId10"/>
    <p:sldId id="437" r:id="rId11"/>
    <p:sldId id="454" r:id="rId12"/>
    <p:sldId id="413" r:id="rId13"/>
    <p:sldId id="443" r:id="rId14"/>
    <p:sldId id="375" r:id="rId15"/>
    <p:sldId id="455" r:id="rId16"/>
    <p:sldId id="441" r:id="rId17"/>
    <p:sldId id="411" r:id="rId18"/>
    <p:sldId id="440" r:id="rId19"/>
    <p:sldId id="415" r:id="rId20"/>
    <p:sldId id="445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29" r:id="rId29"/>
    <p:sldId id="416" r:id="rId30"/>
    <p:sldId id="418" r:id="rId31"/>
    <p:sldId id="436" r:id="rId32"/>
    <p:sldId id="421" r:id="rId33"/>
    <p:sldId id="430" r:id="rId34"/>
    <p:sldId id="406" r:id="rId35"/>
    <p:sldId id="400" r:id="rId36"/>
    <p:sldId id="401" r:id="rId37"/>
    <p:sldId id="402" r:id="rId38"/>
    <p:sldId id="407" r:id="rId39"/>
    <p:sldId id="435" r:id="rId40"/>
    <p:sldId id="383" r:id="rId41"/>
    <p:sldId id="384" r:id="rId42"/>
    <p:sldId id="385" r:id="rId43"/>
    <p:sldId id="386" r:id="rId44"/>
    <p:sldId id="387" r:id="rId45"/>
    <p:sldId id="442" r:id="rId46"/>
    <p:sldId id="388" r:id="rId47"/>
    <p:sldId id="389" r:id="rId48"/>
    <p:sldId id="390" r:id="rId49"/>
    <p:sldId id="444" r:id="rId50"/>
    <p:sldId id="301" r:id="rId5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70" autoAdjust="0"/>
    <p:restoredTop sz="94660"/>
  </p:normalViewPr>
  <p:slideViewPr>
    <p:cSldViewPr>
      <p:cViewPr varScale="1">
        <p:scale>
          <a:sx n="67" d="100"/>
          <a:sy n="67" d="100"/>
        </p:scale>
        <p:origin x="72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8409-C243-4ADB-907F-EBE80B1F4B7E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1FA9-43C4-40D6-AAE7-11FE454B1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7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1FA9-43C4-40D6-AAE7-11FE454B1D8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1FA9-43C4-40D6-AAE7-11FE454B1D8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8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1FA9-43C4-40D6-AAE7-11FE454B1D8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2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4C77-AB4E-43C2-8AE8-C3226DE0F81C}" type="datetime1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E188-9D41-49B3-87BD-137E261AC7B7}" type="datetime1">
              <a:rPr lang="ru-RU" smtClean="0"/>
              <a:t>07.04.2026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 flipV="1">
            <a:off x="4214813" y="6721475"/>
            <a:ext cx="1804987" cy="136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F3D0-2BE7-413E-B7DD-A9CCB7923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 flipV="1">
            <a:off x="4214813" y="6721475"/>
            <a:ext cx="1804987" cy="136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E344-22C1-4484-95C3-F59A82665E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08720"/>
          </a:xfrm>
        </p:spPr>
        <p:txBody>
          <a:bodyPr>
            <a:normAutofit/>
          </a:bodyPr>
          <a:lstStyle>
            <a:lvl1pPr>
              <a:defRPr sz="4600" b="1" i="0" baseline="0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</p:spPr>
        <p:txBody>
          <a:bodyPr/>
          <a:lstStyle>
            <a:lvl1pPr>
              <a:defRPr sz="1600" baseline="0"/>
            </a:lvl1pPr>
          </a:lstStyle>
          <a:p>
            <a:fld id="{AD82D50C-6F4D-4E03-BF8F-F722D4B9B25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0"/>
            <a:ext cx="46754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8356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4146-76A2-4004-BA22-2ECD9CCAFBB4}" type="datetime1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>
            <a:lvl1pPr>
              <a:defRPr sz="4600" b="1" i="0" baseline="0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8892480" cy="5877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3672408" cy="360040"/>
          </a:xfrm>
        </p:spPr>
        <p:txBody>
          <a:bodyPr/>
          <a:lstStyle>
            <a:lvl1pPr>
              <a:defRPr sz="28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8676456" y="6453337"/>
            <a:ext cx="467544" cy="404664"/>
          </a:xfrm>
        </p:spPr>
        <p:txBody>
          <a:bodyPr/>
          <a:lstStyle>
            <a:lvl1pPr>
              <a:defRPr sz="1600" b="1" i="0" baseline="0"/>
            </a:lvl1pPr>
          </a:lstStyle>
          <a:p>
            <a:fld id="{AD82D50C-6F4D-4E03-BF8F-F722D4B9B2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836712"/>
          </a:xfrm>
        </p:spPr>
        <p:txBody>
          <a:bodyPr>
            <a:normAutofit/>
          </a:bodyPr>
          <a:lstStyle>
            <a:lvl1pPr>
              <a:defRPr sz="4600" b="1" i="0" baseline="0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5581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509119"/>
            <a:ext cx="4041775" cy="1617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45624" y="6525344"/>
            <a:ext cx="298376" cy="332656"/>
          </a:xfrm>
        </p:spPr>
        <p:txBody>
          <a:bodyPr/>
          <a:lstStyle>
            <a:lvl1pPr>
              <a:defRPr sz="1600" baseline="0"/>
            </a:lvl1pPr>
          </a:lstStyle>
          <a:p>
            <a:fld id="{AD82D50C-6F4D-4E03-BF8F-F722D4B9B25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0"/>
            <a:ext cx="4675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D79C-A11A-4018-BC7E-4B7991851843}" type="datetime1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B04-9E21-4E7F-BB43-83D0B8D3150C}" type="datetime1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99F1-62B6-4537-85D7-CA22F7EBF6CF}" type="datetime1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441F-CAFF-4D66-A019-6FB046DA43F7}" type="datetime1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93B2-D924-457A-9E44-40E5BBC292C5}" type="datetime1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D50C-6F4D-4E03-BF8F-F722D4B9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ips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259683"/>
          </a:xfrm>
        </p:spPr>
        <p:txBody>
          <a:bodyPr>
            <a:normAutofit/>
          </a:bodyPr>
          <a:lstStyle/>
          <a:p>
            <a:r>
              <a:rPr lang="ru-RU" sz="6700" b="1" dirty="0">
                <a:solidFill>
                  <a:schemeClr val="accent1">
                    <a:lumMod val="75000"/>
                  </a:schemeClr>
                </a:solidFill>
              </a:rPr>
              <a:t>Поисковая система </a:t>
            </a:r>
            <a:r>
              <a:rPr lang="en-US" sz="6700" b="1" dirty="0" smtClean="0">
                <a:solidFill>
                  <a:schemeClr val="accent1">
                    <a:lumMod val="75000"/>
                  </a:schemeClr>
                </a:solidFill>
              </a:rPr>
              <a:t>PATENTSCOPE</a:t>
            </a:r>
            <a:endParaRPr lang="ru-RU" sz="6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9144000" cy="864096"/>
          </a:xfrm>
        </p:spPr>
        <p:txBody>
          <a:bodyPr>
            <a:normAutofit fontScale="47500" lnSpcReduction="20000"/>
          </a:bodyPr>
          <a:lstStyle/>
          <a:p>
            <a:pPr algn="l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				</a:t>
            </a:r>
            <a:r>
              <a:rPr lang="ru-RU" sz="4000" dirty="0" smtClean="0">
                <a:solidFill>
                  <a:srgbClr val="CC3300"/>
                </a:solidFill>
              </a:rPr>
              <a:t>СНС  отдела 32 ФИПС </a:t>
            </a:r>
            <a:r>
              <a:rPr lang="en-US" sz="4000" dirty="0" smtClean="0">
                <a:solidFill>
                  <a:srgbClr val="CC3300"/>
                </a:solidFill>
              </a:rPr>
              <a:t>	</a:t>
            </a:r>
            <a:r>
              <a:rPr lang="en-US" sz="4000" dirty="0" smtClean="0">
                <a:solidFill>
                  <a:srgbClr val="0000FF"/>
                </a:solidFill>
              </a:rPr>
              <a:t> 		</a:t>
            </a:r>
          </a:p>
          <a:p>
            <a:pPr algn="l">
              <a:spcBef>
                <a:spcPct val="0"/>
              </a:spcBef>
            </a:pPr>
            <a:r>
              <a:rPr lang="ru-RU" sz="4000" dirty="0" smtClean="0">
                <a:solidFill>
                  <a:srgbClr val="CC3300"/>
                </a:solidFill>
              </a:rPr>
              <a:t>			   </a:t>
            </a:r>
            <a:r>
              <a:rPr lang="en-US" sz="4000" dirty="0" smtClean="0">
                <a:solidFill>
                  <a:srgbClr val="CC3300"/>
                </a:solidFill>
              </a:rPr>
              <a:t>	</a:t>
            </a:r>
            <a:r>
              <a:rPr lang="ru-RU" sz="4000" dirty="0" smtClean="0">
                <a:solidFill>
                  <a:srgbClr val="CC3300"/>
                </a:solidFill>
              </a:rPr>
              <a:t>   В.В. Максимова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08.0</a:t>
            </a:r>
            <a:r>
              <a:rPr lang="en-US" sz="4000" dirty="0" smtClean="0">
                <a:solidFill>
                  <a:schemeClr val="tx1"/>
                </a:solidFill>
              </a:rPr>
              <a:t>4</a:t>
            </a:r>
            <a:r>
              <a:rPr lang="ru-RU" sz="4000" dirty="0" smtClean="0">
                <a:solidFill>
                  <a:schemeClr val="tx1"/>
                </a:solidFill>
              </a:rPr>
              <a:t>.2026</a:t>
            </a:r>
            <a:r>
              <a:rPr lang="en-US" sz="4000" dirty="0" smtClean="0">
                <a:solidFill>
                  <a:schemeClr val="tx1"/>
                </a:solidFill>
              </a:rPr>
              <a:t>							</a:t>
            </a:r>
            <a:r>
              <a:rPr lang="en-US" sz="4000" dirty="0" smtClean="0">
                <a:solidFill>
                  <a:srgbClr val="0000FF"/>
                </a:solidFill>
              </a:rPr>
              <a:t>otd32@rupto.ru</a:t>
            </a:r>
            <a:endParaRPr lang="ru-RU" sz="4000" dirty="0" smtClean="0">
              <a:solidFill>
                <a:srgbClr val="CC3300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en-US" sz="4800" cap="small" spc="300" dirty="0"/>
              <a:t>settings</a:t>
            </a:r>
            <a:r>
              <a:rPr lang="ru-RU" sz="4800" cap="small" spc="300" dirty="0"/>
              <a:t> - настройки</a:t>
            </a:r>
            <a:r>
              <a:rPr lang="en-US" sz="4800" dirty="0"/>
              <a:t> 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69278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872" y="548680"/>
            <a:ext cx="3368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04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292" y="0"/>
            <a:ext cx="8230763" cy="926912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ru-RU" dirty="0" smtClean="0"/>
              <a:t>Разное представление документов в списке результатов  </a:t>
            </a:r>
            <a:r>
              <a:rPr lang="ru-RU" sz="2800" dirty="0" smtClean="0"/>
              <a:t>(</a:t>
            </a:r>
            <a:r>
              <a:rPr lang="en-US" sz="2800" dirty="0" smtClean="0"/>
              <a:t>Result List View)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799"/>
            <a:ext cx="50053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6635925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08" y="2564904"/>
            <a:ext cx="4932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55" y="3495659"/>
            <a:ext cx="4914900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24" y="4557696"/>
            <a:ext cx="4932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56945"/>
            <a:ext cx="4941887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9293" y="926912"/>
            <a:ext cx="189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Простой </a:t>
            </a:r>
            <a:r>
              <a:rPr lang="en-US" dirty="0" smtClean="0">
                <a:solidFill>
                  <a:srgbClr val="C00000"/>
                </a:solidFill>
              </a:rPr>
              <a:t>(Simple)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1844824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Двойной (</a:t>
            </a:r>
            <a:r>
              <a:rPr lang="en-US" dirty="0" smtClean="0">
                <a:solidFill>
                  <a:srgbClr val="C00000"/>
                </a:solidFill>
              </a:rPr>
              <a:t>Double)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278092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 </a:t>
            </a:r>
            <a:r>
              <a:rPr lang="en-US" dirty="0" smtClean="0">
                <a:solidFill>
                  <a:srgbClr val="C00000"/>
                </a:solidFill>
              </a:rPr>
              <a:t>(All)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285" y="3700019"/>
            <a:ext cx="33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Всё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изображение (</a:t>
            </a:r>
            <a:r>
              <a:rPr lang="en-US" dirty="0" smtClean="0">
                <a:solidFill>
                  <a:srgbClr val="C00000"/>
                </a:solidFill>
              </a:rPr>
              <a:t>All + Image)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292" y="4611026"/>
            <a:ext cx="174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2-3 столбца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(Multi-columns)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568" y="5805264"/>
            <a:ext cx="234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Изображения (</a:t>
            </a:r>
            <a:r>
              <a:rPr lang="en-US" dirty="0" smtClean="0">
                <a:solidFill>
                  <a:srgbClr val="C00000"/>
                </a:solidFill>
              </a:rPr>
              <a:t>Image)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0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08" y="0"/>
            <a:ext cx="8229600" cy="620688"/>
          </a:xfrm>
        </p:spPr>
        <p:txBody>
          <a:bodyPr>
            <a:noAutofit/>
          </a:bodyPr>
          <a:lstStyle/>
          <a:p>
            <a:r>
              <a:rPr lang="ru-RU" sz="4800" dirty="0" smtClean="0"/>
              <a:t>Выбор к</a:t>
            </a:r>
            <a:r>
              <a:rPr lang="ru-RU" sz="4800" b="1" dirty="0" smtClean="0"/>
              <a:t>оллекции</a:t>
            </a:r>
            <a:r>
              <a:rPr lang="ru-RU" sz="4800" dirty="0" smtClean="0"/>
              <a:t> (</a:t>
            </a:r>
            <a:r>
              <a:rPr lang="en-US" sz="4800" dirty="0" smtClean="0"/>
              <a:t>Office)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6165304"/>
            <a:ext cx="5616624" cy="43204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01608" y="6492875"/>
            <a:ext cx="442392" cy="365125"/>
          </a:xfrm>
        </p:spPr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36713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5273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4400" dirty="0" smtClean="0"/>
              <a:t>Установка параметров анализа результатов и выгрузки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01608" y="6492875"/>
            <a:ext cx="442392" cy="365125"/>
          </a:xfrm>
        </p:spPr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" y="980728"/>
            <a:ext cx="70069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7357580" cy="286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73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Поисковые поля в </a:t>
            </a:r>
            <a:r>
              <a:rPr lang="en-US" cap="small" dirty="0"/>
              <a:t>p</a:t>
            </a:r>
            <a:r>
              <a:rPr lang="en-US" cap="small" dirty="0" smtClean="0"/>
              <a:t>atentscope</a:t>
            </a:r>
            <a:endParaRPr lang="ru-RU" cap="small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   </a:t>
            </a:r>
            <a:r>
              <a:rPr lang="ru-RU" sz="2300" b="1" dirty="0" smtClean="0"/>
              <a:t>298</a:t>
            </a:r>
            <a:r>
              <a:rPr lang="ru-RU" sz="2300" dirty="0" smtClean="0"/>
              <a:t> поисковых полей, </a:t>
            </a:r>
            <a:r>
              <a:rPr lang="ru-RU" sz="2300" dirty="0"/>
              <a:t>из которых </a:t>
            </a:r>
            <a:r>
              <a:rPr lang="ru-RU" sz="2300" b="1" dirty="0" smtClean="0"/>
              <a:t>228</a:t>
            </a:r>
            <a:r>
              <a:rPr lang="ru-RU" sz="2300" dirty="0" smtClean="0"/>
              <a:t> </a:t>
            </a:r>
            <a:r>
              <a:rPr lang="ru-RU" sz="2300" dirty="0"/>
              <a:t>полей – это текстовые поля на </a:t>
            </a:r>
            <a:r>
              <a:rPr lang="ru-RU" sz="2300" dirty="0" smtClean="0"/>
              <a:t>38-и </a:t>
            </a:r>
            <a:r>
              <a:rPr lang="ru-RU" sz="2300" dirty="0"/>
              <a:t>различных языках, по 6 текстовых полей на каждом языке </a:t>
            </a:r>
            <a:r>
              <a:rPr lang="ru-RU" sz="2300" dirty="0" smtClean="0"/>
              <a:t>Т.е</a:t>
            </a:r>
            <a:r>
              <a:rPr lang="ru-RU" sz="2300" dirty="0"/>
              <a:t>. на каждом </a:t>
            </a:r>
            <a:r>
              <a:rPr lang="ru-RU" sz="2300" dirty="0" smtClean="0"/>
              <a:t>языке - </a:t>
            </a:r>
            <a:r>
              <a:rPr lang="ru-RU" sz="2300" b="1" dirty="0" smtClean="0"/>
              <a:t>76</a:t>
            </a:r>
            <a:r>
              <a:rPr lang="ru-RU" sz="2300" dirty="0" smtClean="0"/>
              <a:t> </a:t>
            </a:r>
            <a:r>
              <a:rPr lang="ru-RU" sz="2300" dirty="0"/>
              <a:t>поисковых </a:t>
            </a:r>
            <a:r>
              <a:rPr lang="ru-RU" sz="2300" dirty="0" smtClean="0"/>
              <a:t>полей (включая 6 текстовых)</a:t>
            </a:r>
            <a:endParaRPr lang="ru-RU" sz="2300" dirty="0"/>
          </a:p>
          <a:p>
            <a:pPr>
              <a:spcBef>
                <a:spcPts val="0"/>
              </a:spcBef>
            </a:pPr>
            <a:r>
              <a:rPr lang="ru-RU" sz="2300" dirty="0" smtClean="0"/>
              <a:t>Ещё </a:t>
            </a:r>
            <a:r>
              <a:rPr lang="ru-RU" sz="2300" dirty="0" smtClean="0">
                <a:solidFill>
                  <a:srgbClr val="990000"/>
                </a:solidFill>
              </a:rPr>
              <a:t>10</a:t>
            </a:r>
            <a:r>
              <a:rPr lang="ru-RU" sz="2300" dirty="0" smtClean="0"/>
              <a:t> полей могут быть использованы для поиска в НПЛ</a:t>
            </a:r>
            <a:endParaRPr lang="ru-RU" sz="2300" dirty="0"/>
          </a:p>
          <a:p>
            <a:pPr>
              <a:spcBef>
                <a:spcPts val="300"/>
              </a:spcBef>
            </a:pPr>
            <a:r>
              <a:rPr lang="ru-RU" sz="2300" u="sng" dirty="0" smtClean="0"/>
              <a:t>Т</a:t>
            </a:r>
            <a:r>
              <a:rPr lang="ru-RU" sz="2300" b="1" u="sng" dirty="0" smtClean="0"/>
              <a:t>екстовые поля</a:t>
            </a:r>
            <a:r>
              <a:rPr lang="ru-RU" sz="2300" dirty="0" smtClean="0"/>
              <a:t>: </a:t>
            </a:r>
            <a:r>
              <a:rPr lang="ru-RU" sz="2300" dirty="0" smtClean="0"/>
              <a:t>	(</a:t>
            </a:r>
            <a:r>
              <a:rPr lang="ru-RU" sz="2300" i="1" dirty="0" smtClean="0"/>
              <a:t>всегда начинаются с кода языка</a:t>
            </a:r>
            <a:r>
              <a:rPr lang="ru-RU" sz="2300" dirty="0" smtClean="0"/>
              <a:t>)</a:t>
            </a:r>
            <a:endParaRPr lang="ru-RU" sz="2300" dirty="0" smtClean="0"/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/>
              <a:t>_TI - </a:t>
            </a:r>
            <a:r>
              <a:rPr lang="ru-RU" sz="2000" dirty="0"/>
              <a:t>название, </a:t>
            </a:r>
            <a:r>
              <a:rPr lang="en-US" sz="2000" dirty="0"/>
              <a:t>_AB - </a:t>
            </a:r>
            <a:r>
              <a:rPr lang="ru-RU" sz="2000" dirty="0"/>
              <a:t>реферат, </a:t>
            </a:r>
            <a:r>
              <a:rPr lang="en-US" sz="2000" dirty="0"/>
              <a:t>_DE - </a:t>
            </a:r>
            <a:r>
              <a:rPr lang="ru-RU" sz="2000" dirty="0"/>
              <a:t>описание, </a:t>
            </a:r>
            <a:r>
              <a:rPr lang="en-US" sz="2000" dirty="0"/>
              <a:t>_CL – </a:t>
            </a:r>
            <a:r>
              <a:rPr lang="ru-RU" sz="2000" dirty="0"/>
              <a:t>формула</a:t>
            </a:r>
            <a:r>
              <a:rPr lang="ru-RU" sz="2000" dirty="0" smtClean="0"/>
              <a:t>;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/>
              <a:t>_ALLTXT – </a:t>
            </a:r>
            <a:r>
              <a:rPr lang="ru-RU" sz="2000" dirty="0"/>
              <a:t>поиск во всех 4 текстовых полях (</a:t>
            </a:r>
            <a:r>
              <a:rPr lang="ru-RU" sz="2000" i="1" dirty="0"/>
              <a:t>на указанном языке</a:t>
            </a:r>
            <a:r>
              <a:rPr lang="ru-RU" sz="2000" dirty="0" smtClean="0"/>
              <a:t>),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/>
              <a:t>_ALL – </a:t>
            </a:r>
            <a:r>
              <a:rPr lang="ru-RU" sz="2000" spc="-20" dirty="0"/>
              <a:t>поиск </a:t>
            </a:r>
            <a:r>
              <a:rPr lang="ru-RU" sz="2000" spc="-20" dirty="0" smtClean="0"/>
              <a:t>в именах</a:t>
            </a:r>
            <a:r>
              <a:rPr lang="ru-RU" sz="2000" spc="-20" dirty="0"/>
              <a:t> </a:t>
            </a:r>
            <a:r>
              <a:rPr lang="ru-RU" sz="2000" spc="-20" dirty="0" smtClean="0"/>
              <a:t>и </a:t>
            </a:r>
            <a:r>
              <a:rPr lang="ru-RU" sz="2000" spc="-20" dirty="0"/>
              <a:t>всех 4 текстовых полях </a:t>
            </a:r>
            <a:r>
              <a:rPr lang="ru-RU" sz="2000" spc="-20" dirty="0" smtClean="0"/>
              <a:t> </a:t>
            </a:r>
            <a:r>
              <a:rPr lang="ru-RU" sz="2000" spc="-20" dirty="0" smtClean="0"/>
              <a:t>(</a:t>
            </a:r>
            <a:r>
              <a:rPr lang="ru-RU" sz="2000" i="1" spc="-20" dirty="0" smtClean="0"/>
              <a:t>на </a:t>
            </a:r>
            <a:r>
              <a:rPr lang="ru-RU" sz="2000" i="1" spc="-20" dirty="0"/>
              <a:t>указанном </a:t>
            </a:r>
            <a:r>
              <a:rPr lang="ru-RU" sz="2000" i="1" spc="-20" dirty="0" smtClean="0"/>
              <a:t>языке</a:t>
            </a:r>
            <a:r>
              <a:rPr lang="ru-RU" sz="2000" spc="-20" dirty="0" smtClean="0"/>
              <a:t>)</a:t>
            </a:r>
            <a:endParaRPr lang="ru-RU" sz="2000" spc="-20" dirty="0" smtClean="0"/>
          </a:p>
          <a:p>
            <a:r>
              <a:rPr lang="ru-RU" sz="2300" spc="-50" dirty="0" smtClean="0"/>
              <a:t>Если поле не указать, то </a:t>
            </a:r>
            <a:r>
              <a:rPr lang="ru-RU" sz="2300" dirty="0"/>
              <a:t>поиск </a:t>
            </a:r>
            <a:r>
              <a:rPr lang="ru-RU" sz="2300" dirty="0" smtClean="0"/>
              <a:t>будет проводиться в поле </a:t>
            </a:r>
            <a:r>
              <a:rPr lang="en-US" sz="2300" b="1" spc="-50" dirty="0" smtClean="0">
                <a:solidFill>
                  <a:srgbClr val="0000FF"/>
                </a:solidFill>
              </a:rPr>
              <a:t>EN_</a:t>
            </a:r>
            <a:r>
              <a:rPr lang="en-US" sz="2300" b="1" dirty="0" smtClean="0">
                <a:solidFill>
                  <a:srgbClr val="0000FF"/>
                </a:solidFill>
              </a:rPr>
              <a:t>ALL</a:t>
            </a:r>
            <a:r>
              <a:rPr lang="ru-RU" sz="2300" b="1" dirty="0" smtClean="0">
                <a:solidFill>
                  <a:srgbClr val="0000FF"/>
                </a:solidFill>
              </a:rPr>
              <a:t>, </a:t>
            </a:r>
            <a:r>
              <a:rPr lang="ru-RU" sz="2300" b="1" dirty="0" smtClean="0"/>
              <a:t>т.е.</a:t>
            </a:r>
            <a:r>
              <a:rPr lang="ru-RU" sz="2300" b="1" dirty="0" smtClean="0">
                <a:solidFill>
                  <a:srgbClr val="0000FF"/>
                </a:solidFill>
              </a:rPr>
              <a:t> </a:t>
            </a:r>
            <a:r>
              <a:rPr lang="ru-RU" sz="2300" b="1" dirty="0"/>
              <a:t>на английском </a:t>
            </a:r>
            <a:r>
              <a:rPr lang="ru-RU" sz="2300" b="1" dirty="0" smtClean="0"/>
              <a:t>языке в </a:t>
            </a:r>
            <a:r>
              <a:rPr lang="ru-RU" sz="2300" b="1" dirty="0"/>
              <a:t>именах </a:t>
            </a:r>
            <a:r>
              <a:rPr lang="ru-RU" sz="2300" b="1" dirty="0" smtClean="0"/>
              <a:t>и всех </a:t>
            </a:r>
            <a:r>
              <a:rPr lang="ru-RU" sz="2300" b="1" dirty="0"/>
              <a:t>4 текстовых </a:t>
            </a:r>
            <a:r>
              <a:rPr lang="ru-RU" sz="2300" b="1" dirty="0" smtClean="0"/>
              <a:t>полях патента.</a:t>
            </a:r>
            <a:endParaRPr lang="ru-RU" sz="2300" b="1" spc="-50" dirty="0"/>
          </a:p>
          <a:p>
            <a:pPr>
              <a:spcBef>
                <a:spcPts val="200"/>
              </a:spcBef>
            </a:pPr>
            <a:r>
              <a:rPr lang="ru-RU" sz="2300" dirty="0" smtClean="0"/>
              <a:t>Для поиска по </a:t>
            </a:r>
            <a:r>
              <a:rPr lang="ru-RU" sz="2300" dirty="0"/>
              <a:t>умолчанию (</a:t>
            </a:r>
            <a:r>
              <a:rPr lang="en-US" sz="2300" dirty="0"/>
              <a:t>default</a:t>
            </a:r>
            <a:r>
              <a:rPr lang="ru-RU" sz="2300" dirty="0" smtClean="0"/>
              <a:t>) используется английский язык (</a:t>
            </a:r>
            <a:r>
              <a:rPr lang="en-US" sz="2300" dirty="0" smtClean="0"/>
              <a:t>EN</a:t>
            </a:r>
            <a:r>
              <a:rPr lang="ru-RU" sz="2300" dirty="0" smtClean="0"/>
              <a:t>).</a:t>
            </a:r>
            <a:br>
              <a:rPr lang="ru-RU" sz="2300" dirty="0" smtClean="0"/>
            </a:br>
            <a:r>
              <a:rPr lang="ru-RU" sz="2400" dirty="0" smtClean="0"/>
              <a:t>	  </a:t>
            </a:r>
            <a:r>
              <a:rPr lang="en-US" sz="2400" dirty="0" smtClean="0">
                <a:solidFill>
                  <a:srgbClr val="990000"/>
                </a:solidFill>
              </a:rPr>
              <a:t>NB!</a:t>
            </a:r>
            <a:r>
              <a:rPr lang="ru-RU" sz="2400" dirty="0" smtClean="0">
                <a:solidFill>
                  <a:srgbClr val="990000"/>
                </a:solidFill>
              </a:rPr>
              <a:t> Код языка не всегда совпадает с кодом страны! </a:t>
            </a:r>
            <a:r>
              <a:rPr lang="ru-RU" sz="2400" dirty="0" smtClean="0"/>
              <a:t>Например: </a:t>
            </a:r>
            <a:r>
              <a:rPr lang="en-US" sz="2400" spc="-90" dirty="0" smtClean="0">
                <a:solidFill>
                  <a:srgbClr val="990000"/>
                </a:solidFill>
              </a:rPr>
              <a:t>DA</a:t>
            </a:r>
            <a:r>
              <a:rPr lang="ru-RU" sz="2400" spc="-90" dirty="0" smtClean="0">
                <a:solidFill>
                  <a:srgbClr val="990000"/>
                </a:solidFill>
              </a:rPr>
              <a:t> </a:t>
            </a:r>
            <a:r>
              <a:rPr lang="ru-RU" sz="2400" spc="-90" dirty="0" smtClean="0"/>
              <a:t>- </a:t>
            </a:r>
            <a:r>
              <a:rPr lang="en-US" sz="2400" spc="-90" dirty="0" smtClean="0"/>
              <a:t>DK</a:t>
            </a:r>
            <a:r>
              <a:rPr lang="ru-RU" sz="2400" spc="-90" dirty="0" smtClean="0"/>
              <a:t>, </a:t>
            </a:r>
            <a:r>
              <a:rPr lang="en-US" sz="2400" spc="-90" dirty="0">
                <a:solidFill>
                  <a:srgbClr val="990000"/>
                </a:solidFill>
              </a:rPr>
              <a:t>EL </a:t>
            </a:r>
            <a:r>
              <a:rPr lang="en-US" sz="2400" spc="-90" dirty="0" smtClean="0"/>
              <a:t>- GR, </a:t>
            </a:r>
            <a:r>
              <a:rPr lang="en-US" sz="2400" spc="-90" dirty="0">
                <a:solidFill>
                  <a:srgbClr val="990000"/>
                </a:solidFill>
              </a:rPr>
              <a:t>HE </a:t>
            </a:r>
            <a:r>
              <a:rPr lang="en-US" sz="2400" spc="-90" dirty="0"/>
              <a:t>- </a:t>
            </a:r>
            <a:r>
              <a:rPr lang="en-US" sz="2400" spc="-90" dirty="0" smtClean="0"/>
              <a:t>IL</a:t>
            </a:r>
            <a:r>
              <a:rPr lang="ru-RU" sz="2400" spc="-90" dirty="0" smtClean="0"/>
              <a:t>,  </a:t>
            </a:r>
            <a:r>
              <a:rPr lang="en-US" sz="2400" spc="-90" dirty="0">
                <a:solidFill>
                  <a:srgbClr val="990000"/>
                </a:solidFill>
              </a:rPr>
              <a:t>JA </a:t>
            </a:r>
            <a:r>
              <a:rPr lang="en-US" sz="2400" spc="-90" dirty="0"/>
              <a:t>- </a:t>
            </a:r>
            <a:r>
              <a:rPr lang="en-US" sz="2400" spc="-90" dirty="0" smtClean="0"/>
              <a:t>JP</a:t>
            </a:r>
            <a:r>
              <a:rPr lang="ru-RU" sz="2400" spc="-90" dirty="0" smtClean="0"/>
              <a:t>, </a:t>
            </a:r>
            <a:r>
              <a:rPr lang="en-US" sz="2400" spc="-90" dirty="0">
                <a:solidFill>
                  <a:srgbClr val="990000"/>
                </a:solidFill>
              </a:rPr>
              <a:t>KO </a:t>
            </a:r>
            <a:r>
              <a:rPr lang="en-US" sz="2400" spc="-90" dirty="0"/>
              <a:t>- </a:t>
            </a:r>
            <a:r>
              <a:rPr lang="en-US" sz="2400" spc="-90" dirty="0" smtClean="0"/>
              <a:t>KR</a:t>
            </a:r>
            <a:r>
              <a:rPr lang="ru-RU" sz="2400" spc="-90" dirty="0" smtClean="0"/>
              <a:t>, </a:t>
            </a:r>
            <a:r>
              <a:rPr lang="en-US" sz="2400" spc="-90" dirty="0">
                <a:solidFill>
                  <a:srgbClr val="990000"/>
                </a:solidFill>
              </a:rPr>
              <a:t>SV</a:t>
            </a:r>
            <a:r>
              <a:rPr lang="en-US" sz="2400" spc="-90" dirty="0" smtClean="0">
                <a:solidFill>
                  <a:srgbClr val="00B050"/>
                </a:solidFill>
              </a:rPr>
              <a:t> </a:t>
            </a:r>
            <a:r>
              <a:rPr lang="en-US" sz="2400" spc="-90" dirty="0" smtClean="0"/>
              <a:t>- SE</a:t>
            </a:r>
            <a:r>
              <a:rPr lang="ru-RU" sz="2400" spc="-90" dirty="0" smtClean="0"/>
              <a:t>, </a:t>
            </a:r>
            <a:r>
              <a:rPr lang="en-US" sz="2400" spc="-90" dirty="0">
                <a:solidFill>
                  <a:srgbClr val="990000"/>
                </a:solidFill>
              </a:rPr>
              <a:t>ZH </a:t>
            </a:r>
            <a:r>
              <a:rPr lang="en-US" sz="2400" spc="-90" dirty="0" smtClean="0"/>
              <a:t>- CN</a:t>
            </a:r>
            <a:r>
              <a:rPr lang="ru-RU" sz="2400" dirty="0" smtClean="0"/>
              <a:t>. </a:t>
            </a:r>
            <a:endParaRPr lang="ru-RU" sz="2400" dirty="0" smtClean="0">
              <a:solidFill>
                <a:srgbClr val="99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3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pc="-80" dirty="0"/>
              <a:t>Чаще всего используемые поля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7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83481"/>
            <a:ext cx="8229600" cy="764704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Простой </a:t>
            </a:r>
            <a:r>
              <a:rPr lang="ru-RU" sz="4800" dirty="0"/>
              <a:t>поиск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00" y="3239467"/>
            <a:ext cx="3275856" cy="22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" y="4171955"/>
            <a:ext cx="5818718" cy="242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120510" y="2750868"/>
            <a:ext cx="835866" cy="48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3" y="566555"/>
            <a:ext cx="4895850" cy="33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5" y="948273"/>
            <a:ext cx="82089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" y="1700808"/>
            <a:ext cx="8748464" cy="105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919"/>
            <a:ext cx="17240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24" y="2293160"/>
            <a:ext cx="2476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6836" y="4056094"/>
            <a:ext cx="5832988" cy="3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Поиск по комбинации полей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4" y="928674"/>
            <a:ext cx="8820472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04056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04" y="573633"/>
            <a:ext cx="1924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07" y="811758"/>
            <a:ext cx="10001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95" y="1002258"/>
            <a:ext cx="1171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04" y="1236174"/>
            <a:ext cx="1790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076056" y="692696"/>
            <a:ext cx="423139" cy="396044"/>
          </a:xfrm>
          <a:prstGeom prst="straightConnector1">
            <a:avLst/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0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ru-RU" sz="4400" spc="-20" dirty="0" smtClean="0"/>
              <a:t> </a:t>
            </a:r>
            <a:r>
              <a:rPr lang="en-US" sz="4400" spc="-20" dirty="0" smtClean="0"/>
              <a:t>Advanced Search</a:t>
            </a:r>
            <a:r>
              <a:rPr lang="ru-RU" sz="4400" spc="-20" dirty="0"/>
              <a:t> </a:t>
            </a:r>
            <a:r>
              <a:rPr lang="ru-RU" sz="3100" dirty="0" smtClean="0"/>
              <a:t>(продвинутый/расширенный)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419872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241" y="926099"/>
            <a:ext cx="1228725" cy="149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36618"/>
            <a:ext cx="1547654" cy="15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65736"/>
            <a:ext cx="1960951" cy="174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1971" y="154049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0652" y="1601650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9604" y="1623325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4" y="2614142"/>
            <a:ext cx="6844830" cy="36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012869"/>
            <a:ext cx="3816422" cy="8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2474"/>
            <a:ext cx="63627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15516" y="4293096"/>
            <a:ext cx="108012" cy="171977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7148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9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0"/>
            <a:ext cx="8602553" cy="692696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 Запись запроса в</a:t>
            </a:r>
            <a:r>
              <a:rPr lang="en-US" sz="4800" dirty="0"/>
              <a:t> </a:t>
            </a:r>
            <a:r>
              <a:rPr lang="en-US" sz="4000" dirty="0"/>
              <a:t>Advanced Search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pc="-70" dirty="0" smtClean="0"/>
              <a:t>    </a:t>
            </a:r>
            <a:r>
              <a:rPr lang="ru-RU" sz="3100" spc="-70" dirty="0" smtClean="0"/>
              <a:t>Булевы </a:t>
            </a:r>
            <a:r>
              <a:rPr lang="ru-RU" sz="3100" spc="-70" dirty="0"/>
              <a:t>операторы </a:t>
            </a:r>
            <a:r>
              <a:rPr lang="ru-RU" sz="3100" dirty="0"/>
              <a:t>– </a:t>
            </a:r>
            <a:r>
              <a:rPr lang="en-US" sz="3100" b="1" dirty="0">
                <a:solidFill>
                  <a:srgbClr val="0000FF"/>
                </a:solidFill>
              </a:rPr>
              <a:t>AND</a:t>
            </a:r>
            <a:r>
              <a:rPr lang="ru-RU" sz="3100" dirty="0"/>
              <a:t> или "</a:t>
            </a:r>
            <a:r>
              <a:rPr lang="ru-RU" sz="3100" b="1" dirty="0">
                <a:solidFill>
                  <a:srgbClr val="0000FF"/>
                </a:solidFill>
              </a:rPr>
              <a:t>+</a:t>
            </a:r>
            <a:r>
              <a:rPr lang="ru-RU" sz="3100" dirty="0"/>
              <a:t>" (например,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C00000"/>
                </a:solidFill>
              </a:rPr>
              <a:t>EN_TI:(</a:t>
            </a:r>
            <a:r>
              <a:rPr lang="en-US" sz="3100" dirty="0">
                <a:solidFill>
                  <a:srgbClr val="C00000"/>
                </a:solidFill>
                <a:sym typeface="Wingdings" pitchFamily="2" charset="2"/>
              </a:rPr>
              <a:t>+battery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en-US" sz="3100" dirty="0">
                <a:solidFill>
                  <a:srgbClr val="C00000"/>
                </a:solidFill>
              </a:rPr>
              <a:t>+”electric car</a:t>
            </a:r>
            <a:r>
              <a:rPr lang="en-US" sz="3100" dirty="0" smtClean="0">
                <a:solidFill>
                  <a:srgbClr val="C00000"/>
                </a:solidFill>
              </a:rPr>
              <a:t>”);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100" b="1" dirty="0">
                <a:solidFill>
                  <a:srgbClr val="0000FF"/>
                </a:solidFill>
              </a:rPr>
              <a:t>OR</a:t>
            </a:r>
            <a:r>
              <a:rPr lang="ru-RU" sz="3100" dirty="0"/>
              <a:t>; </a:t>
            </a:r>
            <a:r>
              <a:rPr lang="en-US" sz="3100" b="1" dirty="0">
                <a:solidFill>
                  <a:srgbClr val="0000FF"/>
                </a:solidFill>
              </a:rPr>
              <a:t>NOT</a:t>
            </a:r>
            <a:r>
              <a:rPr lang="ru-RU" sz="3100" dirty="0">
                <a:solidFill>
                  <a:prstClr val="black"/>
                </a:solidFill>
              </a:rPr>
              <a:t> или</a:t>
            </a:r>
            <a:r>
              <a:rPr lang="ru-RU" sz="3100" dirty="0"/>
              <a:t> </a:t>
            </a:r>
            <a:r>
              <a:rPr lang="en-US" sz="3100" b="1" dirty="0">
                <a:solidFill>
                  <a:srgbClr val="0000FF"/>
                </a:solidFill>
              </a:rPr>
              <a:t>ANDNOT</a:t>
            </a:r>
            <a:r>
              <a:rPr lang="ru-RU" sz="3100" dirty="0"/>
              <a:t> </a:t>
            </a:r>
            <a:r>
              <a:rPr lang="ru-RU" sz="3100" dirty="0">
                <a:solidFill>
                  <a:prstClr val="black"/>
                </a:solidFill>
              </a:rPr>
              <a:t>или</a:t>
            </a:r>
            <a:r>
              <a:rPr lang="ru-RU" sz="3100" dirty="0"/>
              <a:t> "</a:t>
            </a:r>
            <a:r>
              <a:rPr lang="ru-RU" sz="3100" dirty="0">
                <a:solidFill>
                  <a:srgbClr val="0000FF"/>
                </a:solidFill>
              </a:rPr>
              <a:t>-</a:t>
            </a:r>
            <a:r>
              <a:rPr lang="ru-RU" sz="3100" dirty="0"/>
              <a:t>".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/>
              <a:t>По </a:t>
            </a:r>
            <a:r>
              <a:rPr lang="ru-RU" sz="3100" u="sng" dirty="0"/>
              <a:t>умолчанию – оператор  </a:t>
            </a:r>
            <a:r>
              <a:rPr lang="en-US" sz="3100" b="1" u="sng" dirty="0"/>
              <a:t>AND</a:t>
            </a:r>
            <a:r>
              <a:rPr lang="ru-RU" sz="3100" dirty="0"/>
              <a:t>.</a:t>
            </a:r>
          </a:p>
          <a:p>
            <a:r>
              <a:rPr lang="ru-RU" sz="3100" dirty="0"/>
              <a:t>Запись в поле, например, в поле «название на английском»: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100" dirty="0" smtClean="0"/>
              <a:t>Разделитель </a:t>
            </a:r>
            <a:r>
              <a:rPr lang="ru-RU" sz="3100" dirty="0"/>
              <a:t>-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3100" b="1" dirty="0"/>
              <a:t> </a:t>
            </a:r>
            <a:r>
              <a:rPr lang="ru-RU" sz="3100" dirty="0"/>
              <a:t>или</a:t>
            </a:r>
            <a:r>
              <a:rPr lang="ru-RU" sz="3100" b="1" dirty="0"/>
              <a:t>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3100" dirty="0"/>
              <a:t>. После разделителя – </a:t>
            </a:r>
            <a:r>
              <a:rPr lang="ru-RU" sz="3100" u="sng" dirty="0"/>
              <a:t>без пробела</a:t>
            </a:r>
            <a:r>
              <a:rPr lang="ru-RU" sz="3100" dirty="0"/>
              <a:t>.</a:t>
            </a:r>
          </a:p>
          <a:p>
            <a:r>
              <a:rPr lang="ru-RU" sz="3100" dirty="0"/>
              <a:t>Если в </a:t>
            </a:r>
            <a:r>
              <a:rPr lang="ru-RU" sz="3100" dirty="0" smtClean="0"/>
              <a:t>одном поле ищется </a:t>
            </a:r>
            <a:r>
              <a:rPr lang="ru-RU" sz="3100" u="sng" dirty="0"/>
              <a:t>несколько</a:t>
            </a:r>
            <a:r>
              <a:rPr lang="ru-RU" sz="3100" dirty="0"/>
              <a:t> </a:t>
            </a:r>
            <a:r>
              <a:rPr lang="ru-RU" sz="3100" dirty="0" smtClean="0"/>
              <a:t>терминов, </a:t>
            </a:r>
            <a:r>
              <a:rPr lang="ru-RU" sz="3100" dirty="0"/>
              <a:t>то     	</a:t>
            </a:r>
            <a:r>
              <a:rPr lang="en-US" sz="3100" dirty="0" smtClean="0"/>
              <a:t>						</a:t>
            </a:r>
            <a:r>
              <a:rPr lang="ru-RU" sz="3100" dirty="0" smtClean="0">
                <a:solidFill>
                  <a:srgbClr val="C00000"/>
                </a:solidFill>
              </a:rPr>
              <a:t>обязательны </a:t>
            </a:r>
            <a:r>
              <a:rPr lang="ru-RU" sz="3100" dirty="0">
                <a:solidFill>
                  <a:srgbClr val="C00000"/>
                </a:solidFill>
              </a:rPr>
              <a:t>внешние скобки</a:t>
            </a:r>
          </a:p>
          <a:p>
            <a:r>
              <a:rPr lang="ru-RU" sz="3100" dirty="0"/>
              <a:t>Для </a:t>
            </a:r>
            <a:r>
              <a:rPr lang="ru-RU" sz="3100" dirty="0">
                <a:solidFill>
                  <a:srgbClr val="C00000"/>
                </a:solidFill>
              </a:rPr>
              <a:t>логической группировки </a:t>
            </a:r>
            <a:r>
              <a:rPr lang="ru-RU" sz="3100" dirty="0"/>
              <a:t>(использование синонимов) </a:t>
            </a:r>
            <a:r>
              <a:rPr lang="ru-RU" sz="3100" dirty="0">
                <a:solidFill>
                  <a:srgbClr val="C00000"/>
                </a:solidFill>
              </a:rPr>
              <a:t>обязательно</a:t>
            </a:r>
            <a:r>
              <a:rPr lang="ru-RU" sz="3100" dirty="0"/>
              <a:t> использование отдельных скобок.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sz="3400" dirty="0" smtClean="0"/>
              <a:t>Задание </a:t>
            </a:r>
            <a:r>
              <a:rPr lang="ru-RU" sz="3400" dirty="0"/>
              <a:t>«</a:t>
            </a:r>
            <a:r>
              <a:rPr lang="ru-RU" sz="3400" dirty="0">
                <a:solidFill>
                  <a:srgbClr val="C00000"/>
                </a:solidFill>
              </a:rPr>
              <a:t>близости</a:t>
            </a:r>
            <a:r>
              <a:rPr lang="ru-RU" sz="3400" dirty="0"/>
              <a:t>» («соседства») терминов:</a:t>
            </a:r>
            <a:br>
              <a:rPr lang="ru-RU" sz="3400" dirty="0"/>
            </a:br>
            <a:r>
              <a:rPr lang="ru-RU" sz="3400" dirty="0"/>
              <a:t> </a:t>
            </a:r>
            <a:r>
              <a:rPr lang="ru-RU" sz="3400" b="1" i="1" dirty="0"/>
              <a:t>"</a:t>
            </a:r>
            <a:r>
              <a:rPr lang="en-GB" sz="3400" b="1" i="1" dirty="0"/>
              <a:t>electric car</a:t>
            </a:r>
            <a:r>
              <a:rPr lang="ru-RU" sz="3400" b="1" i="1" dirty="0"/>
              <a:t>"~</a:t>
            </a:r>
            <a:r>
              <a:rPr lang="ru-RU" sz="3400" b="1" i="1" dirty="0" smtClean="0"/>
              <a:t>10	       </a:t>
            </a:r>
            <a:r>
              <a:rPr lang="ru-RU" sz="3400" b="1" dirty="0" smtClean="0">
                <a:sym typeface="Symbol"/>
              </a:rPr>
              <a:t></a:t>
            </a:r>
            <a:r>
              <a:rPr lang="ru-RU" sz="3400" b="1" i="1" dirty="0" smtClean="0"/>
              <a:t>       </a:t>
            </a:r>
            <a:r>
              <a:rPr lang="en-GB" sz="3400" b="1" i="1" dirty="0" smtClean="0"/>
              <a:t>electric</a:t>
            </a:r>
            <a:r>
              <a:rPr lang="ru-RU" sz="3400" b="1" i="1" dirty="0" smtClean="0"/>
              <a:t> NEAR10 </a:t>
            </a:r>
            <a:r>
              <a:rPr lang="en-GB" sz="3400" b="1" i="1" dirty="0"/>
              <a:t>car</a:t>
            </a:r>
            <a:r>
              <a:rPr lang="ru-RU" sz="3400" b="1" i="1" dirty="0"/>
              <a:t> </a:t>
            </a:r>
            <a:r>
              <a:rPr lang="ru-RU" sz="3400" i="1" dirty="0"/>
              <a:t/>
            </a:r>
            <a:br>
              <a:rPr lang="ru-RU" sz="3400" i="1" dirty="0"/>
            </a:br>
            <a:r>
              <a:rPr lang="ru-RU" sz="3400" i="1" dirty="0" smtClean="0"/>
              <a:t>		</a:t>
            </a:r>
            <a:r>
              <a:rPr lang="en-GB" sz="3400" b="1" i="1" dirty="0" smtClean="0"/>
              <a:t>electric</a:t>
            </a:r>
            <a:r>
              <a:rPr lang="ru-RU" sz="3400" b="1" i="1" dirty="0" smtClean="0"/>
              <a:t> </a:t>
            </a:r>
            <a:r>
              <a:rPr lang="ru-RU" sz="3400" b="1" i="1" dirty="0"/>
              <a:t>NEAR </a:t>
            </a:r>
            <a:r>
              <a:rPr lang="en-GB" sz="3400" b="1" i="1" dirty="0"/>
              <a:t>car</a:t>
            </a:r>
            <a:r>
              <a:rPr lang="ru-RU" sz="3400" b="1" i="1" dirty="0"/>
              <a:t> </a:t>
            </a:r>
            <a:r>
              <a:rPr lang="ru-RU" sz="3400" b="1" i="1" dirty="0" smtClean="0"/>
              <a:t>   </a:t>
            </a:r>
            <a:r>
              <a:rPr lang="ru-RU" sz="3400" b="1" dirty="0" smtClean="0">
                <a:sym typeface="Symbol"/>
              </a:rPr>
              <a:t></a:t>
            </a:r>
            <a:r>
              <a:rPr lang="ru-RU" sz="3400" b="1" i="1" dirty="0" smtClean="0"/>
              <a:t>  </a:t>
            </a:r>
            <a:r>
              <a:rPr lang="ru-RU" sz="3400" b="1" i="1" dirty="0"/>
              <a:t>"</a:t>
            </a:r>
            <a:r>
              <a:rPr lang="en-US" sz="3400" b="1" i="1" dirty="0"/>
              <a:t>electric car</a:t>
            </a:r>
            <a:r>
              <a:rPr lang="ru-RU" sz="3400" b="1" i="1" dirty="0"/>
              <a:t>"~</a:t>
            </a:r>
            <a:r>
              <a:rPr lang="ru-RU" sz="3400" b="1" i="1" dirty="0" smtClean="0"/>
              <a:t>5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ru-RU" sz="3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73" y="4797152"/>
            <a:ext cx="62484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22274"/>
            <a:ext cx="606933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Сайт ВОИС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FF0000"/>
                </a:solidFill>
              </a:rPr>
              <a:t>http://www.wipo.int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6741368"/>
            <a:ext cx="72008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8356"/>
            <a:ext cx="769620" cy="235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89289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Представление списка результатов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7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списка результатов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13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en-US" dirty="0"/>
              <a:t>Filters</a:t>
            </a:r>
            <a:r>
              <a:rPr lang="ru-RU" dirty="0"/>
              <a:t>» - фильтрация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6409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172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Filters</a:t>
            </a:r>
            <a:r>
              <a:rPr lang="ru-RU" dirty="0" smtClean="0"/>
              <a:t>» - результат фильтрации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4969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37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611505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9057"/>
            <a:ext cx="57816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34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dirty="0" smtClean="0"/>
              <a:t>Дополнительные опции для списка результатов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79563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564904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>
            <a:off x="7812360" y="3068960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5939160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364088" y="1268760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01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 flipV="1">
            <a:off x="6553200" y="6857998"/>
            <a:ext cx="2133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4994" name="Rectangle 6"/>
          <p:cNvSpPr txBox="1">
            <a:spLocks noGrp="1" noChangeArrowheads="1"/>
          </p:cNvSpPr>
          <p:nvPr/>
        </p:nvSpPr>
        <p:spPr bwMode="auto">
          <a:xfrm>
            <a:off x="8676456" y="6453336"/>
            <a:ext cx="4675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C2C8DAB-DD72-40CA-A8B9-647002AE5D98}" type="slidenum">
              <a:rPr lang="ru-RU" sz="1000" baseline="0">
                <a:latin typeface="Arial" charset="0"/>
              </a:rPr>
              <a:pPr algn="r"/>
              <a:t>26</a:t>
            </a:fld>
            <a:endParaRPr lang="ru-RU" sz="1000" baseline="0" dirty="0">
              <a:latin typeface="Arial" charset="0"/>
            </a:endParaRPr>
          </a:p>
        </p:txBody>
      </p:sp>
      <p:sp>
        <p:nvSpPr>
          <p:cNvPr id="84995" name="Rectangle 6"/>
          <p:cNvSpPr txBox="1">
            <a:spLocks noGrp="1" noChangeArrowheads="1"/>
          </p:cNvSpPr>
          <p:nvPr/>
        </p:nvSpPr>
        <p:spPr bwMode="auto">
          <a:xfrm flipV="1">
            <a:off x="8100392" y="6857999"/>
            <a:ext cx="104360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000" baseline="0" dirty="0">
              <a:latin typeface="Arial" charset="0"/>
            </a:endParaRPr>
          </a:p>
        </p:txBody>
      </p:sp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429625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Представление документа</a:t>
            </a:r>
          </a:p>
        </p:txBody>
      </p:sp>
      <p:pic>
        <p:nvPicPr>
          <p:cNvPr id="8499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34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2500"/>
            <a:ext cx="8640960" cy="578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645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Закладка «Документы»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03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606AF8-CFAE-4775-B0FB-6C198F68702E}" type="slidenum">
              <a:rPr lang="ru-RU" sz="1000">
                <a:solidFill>
                  <a:prstClr val="black"/>
                </a:solidFill>
                <a:latin typeface="Arial" charset="0"/>
              </a:rPr>
              <a:pPr algn="r"/>
              <a:t>28</a:t>
            </a:fld>
            <a:endParaRPr lang="ru-RU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7" cy="764704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Подстановки, даты и диапазоны</a:t>
            </a:r>
            <a:endParaRPr lang="ru-RU" b="1" dirty="0"/>
          </a:p>
        </p:txBody>
      </p:sp>
      <p:sp>
        <p:nvSpPr>
          <p:cNvPr id="73732" name="Содержимое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   Подстановки/замещение/усечение (</a:t>
            </a:r>
            <a:r>
              <a:rPr lang="en-US" sz="3400" i="1" dirty="0" smtClean="0">
                <a:solidFill>
                  <a:schemeClr val="tx2"/>
                </a:solidFill>
              </a:rPr>
              <a:t>wildcards</a:t>
            </a:r>
            <a:r>
              <a:rPr lang="en-US" sz="3400" dirty="0" smtClean="0"/>
              <a:t>)</a:t>
            </a:r>
            <a:r>
              <a:rPr lang="ru-RU" sz="3400" dirty="0" smtClean="0"/>
              <a:t>: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- знак «</a:t>
            </a:r>
            <a:r>
              <a:rPr lang="ru-RU" sz="3400" b="1" dirty="0">
                <a:solidFill>
                  <a:srgbClr val="C00000"/>
                </a:solidFill>
              </a:rPr>
              <a:t>?</a:t>
            </a:r>
            <a:r>
              <a:rPr lang="ru-RU" sz="3400" dirty="0"/>
              <a:t>»</a:t>
            </a:r>
            <a:r>
              <a:rPr lang="en-US" sz="3400" dirty="0"/>
              <a:t> </a:t>
            </a:r>
            <a:r>
              <a:rPr lang="ru-RU" sz="3400" dirty="0" smtClean="0"/>
              <a:t>– вместо </a:t>
            </a:r>
            <a:r>
              <a:rPr lang="ru-RU" sz="3400" u="sng" dirty="0"/>
              <a:t>точно одного </a:t>
            </a:r>
            <a:r>
              <a:rPr lang="ru-RU" sz="3400" dirty="0" smtClean="0"/>
              <a:t>символа:     </a:t>
            </a:r>
            <a:r>
              <a:rPr lang="en-US" sz="3400" dirty="0" err="1" smtClean="0">
                <a:solidFill>
                  <a:srgbClr val="0000FF"/>
                </a:solidFill>
              </a:rPr>
              <a:t>te?t</a:t>
            </a:r>
            <a:r>
              <a:rPr lang="en-US" sz="3400" dirty="0" smtClean="0">
                <a:solidFill>
                  <a:srgbClr val="0000FF"/>
                </a:solidFill>
              </a:rPr>
              <a:t> </a:t>
            </a:r>
            <a:r>
              <a:rPr lang="ru-RU" sz="3400" dirty="0">
                <a:solidFill>
                  <a:srgbClr val="0000FF"/>
                </a:solidFill>
              </a:rPr>
              <a:t>;</a:t>
            </a:r>
            <a:br>
              <a:rPr lang="ru-RU" sz="3400" dirty="0">
                <a:solidFill>
                  <a:srgbClr val="0000FF"/>
                </a:solidFill>
              </a:rPr>
            </a:br>
            <a:r>
              <a:rPr lang="ru-RU" sz="3400" dirty="0">
                <a:solidFill>
                  <a:srgbClr val="0000FF"/>
                </a:solidFill>
              </a:rPr>
              <a:t>- </a:t>
            </a:r>
            <a:r>
              <a:rPr lang="ru-RU" sz="3400" dirty="0"/>
              <a:t>знак </a:t>
            </a:r>
            <a:r>
              <a:rPr lang="ru-RU" sz="3400" dirty="0" smtClean="0"/>
              <a:t>«</a:t>
            </a:r>
            <a:r>
              <a:rPr lang="ru-RU" sz="3400" b="1" dirty="0" smtClean="0">
                <a:solidFill>
                  <a:srgbClr val="C00000"/>
                </a:solidFill>
              </a:rPr>
              <a:t>*</a:t>
            </a:r>
            <a:r>
              <a:rPr lang="ru-RU" sz="3400" dirty="0" smtClean="0"/>
              <a:t>»</a:t>
            </a:r>
            <a:r>
              <a:rPr lang="ru-RU" sz="3400" dirty="0"/>
              <a:t> </a:t>
            </a:r>
            <a:r>
              <a:rPr lang="ru-RU" sz="3400" dirty="0" smtClean="0"/>
              <a:t>– вместо </a:t>
            </a:r>
            <a:r>
              <a:rPr lang="ru-RU" sz="3400" u="sng" dirty="0"/>
              <a:t>любого другого количества</a:t>
            </a:r>
            <a:r>
              <a:rPr lang="ru-RU" sz="3400" dirty="0"/>
              <a:t> замещаемых символов, </a:t>
            </a:r>
            <a:r>
              <a:rPr lang="ru-RU" sz="3400" u="sng" dirty="0"/>
              <a:t>включая их </a:t>
            </a:r>
            <a:r>
              <a:rPr lang="ru-RU" sz="3400" u="sng" dirty="0" smtClean="0"/>
              <a:t>отсутствие</a:t>
            </a:r>
            <a:r>
              <a:rPr lang="ru-RU" sz="3400" dirty="0" smtClean="0"/>
              <a:t>. </a:t>
            </a:r>
            <a:br>
              <a:rPr lang="ru-RU" sz="3400" dirty="0" smtClean="0"/>
            </a:br>
            <a:r>
              <a:rPr lang="ru-RU" sz="3400" dirty="0" smtClean="0"/>
              <a:t>Знаки </a:t>
            </a:r>
            <a:r>
              <a:rPr lang="ru-RU" sz="3400" dirty="0"/>
              <a:t>подстановки (замещения) могут стоять в конце </a:t>
            </a:r>
            <a:r>
              <a:rPr lang="ru-RU" sz="3400" dirty="0" smtClean="0"/>
              <a:t>и </a:t>
            </a:r>
            <a:r>
              <a:rPr lang="ru-RU" sz="3400" dirty="0"/>
              <a:t>в середине слова (например - </a:t>
            </a:r>
            <a:r>
              <a:rPr lang="ru-RU" sz="3400" i="1" dirty="0" err="1">
                <a:solidFill>
                  <a:srgbClr val="0000FF"/>
                </a:solidFill>
              </a:rPr>
              <a:t>elec</a:t>
            </a:r>
            <a:r>
              <a:rPr lang="ru-RU" sz="3400" i="1" dirty="0">
                <a:solidFill>
                  <a:srgbClr val="0000FF"/>
                </a:solidFill>
              </a:rPr>
              <a:t>*</a:t>
            </a:r>
            <a:r>
              <a:rPr lang="ru-RU" sz="3400" i="1" dirty="0" err="1">
                <a:solidFill>
                  <a:srgbClr val="0000FF"/>
                </a:solidFill>
              </a:rPr>
              <a:t>ty</a:t>
            </a:r>
            <a:r>
              <a:rPr lang="ru-RU" sz="3400" i="1" dirty="0">
                <a:solidFill>
                  <a:srgbClr val="0000FF"/>
                </a:solidFill>
              </a:rPr>
              <a:t>)</a:t>
            </a:r>
            <a:r>
              <a:rPr lang="ru-RU" sz="3400" dirty="0"/>
              <a:t>, но – </a:t>
            </a:r>
            <a:r>
              <a:rPr lang="ru-RU" sz="3400" b="1" u="sng" dirty="0"/>
              <a:t>не</a:t>
            </a:r>
            <a:r>
              <a:rPr lang="ru-RU" sz="3400" dirty="0"/>
              <a:t> на первом месте</a:t>
            </a:r>
            <a:r>
              <a:rPr lang="ru-RU" sz="3400" i="1" dirty="0">
                <a:solidFill>
                  <a:srgbClr val="0000FF"/>
                </a:solidFill>
              </a:rPr>
              <a:t>.</a:t>
            </a:r>
          </a:p>
          <a:p>
            <a:r>
              <a:rPr lang="ru-RU" sz="3400" b="1" dirty="0" smtClean="0"/>
              <a:t>В записи дат и рубрик классификации усечение (</a:t>
            </a:r>
            <a:r>
              <a:rPr lang="ru-RU" b="1" i="1" dirty="0" smtClean="0"/>
              <a:t>знак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*</a:t>
            </a:r>
            <a:r>
              <a:rPr lang="ru-RU" b="1" dirty="0" smtClean="0"/>
              <a:t>)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u="sng" dirty="0"/>
              <a:t>не </a:t>
            </a:r>
            <a:r>
              <a:rPr lang="ru-RU" b="1" i="1" u="sng" dirty="0" smtClean="0"/>
              <a:t>нужно</a:t>
            </a:r>
            <a:r>
              <a:rPr lang="ru-RU" dirty="0" smtClean="0"/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DP</a:t>
            </a:r>
            <a:r>
              <a:rPr lang="ru-RU" b="1" i="1" dirty="0" smtClean="0">
                <a:solidFill>
                  <a:srgbClr val="0070C0"/>
                </a:solidFill>
              </a:rPr>
              <a:t>:2000, </a:t>
            </a:r>
            <a:r>
              <a:rPr lang="en-US" b="1" i="1" dirty="0">
                <a:solidFill>
                  <a:srgbClr val="0070C0"/>
                </a:solidFill>
              </a:rPr>
              <a:t>DP</a:t>
            </a:r>
            <a:r>
              <a:rPr lang="ru-RU" b="1" i="1" dirty="0">
                <a:solidFill>
                  <a:srgbClr val="0070C0"/>
                </a:solidFill>
              </a:rPr>
              <a:t>:200002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ru-RU" b="1" i="1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DP</a:t>
            </a:r>
            <a:r>
              <a:rPr lang="ru-RU" b="1" i="1" dirty="0">
                <a:solidFill>
                  <a:srgbClr val="0070C0"/>
                </a:solidFill>
              </a:rPr>
              <a:t>:20000201</a:t>
            </a:r>
            <a:r>
              <a:rPr lang="ru-RU" b="1" dirty="0"/>
              <a:t>,</a:t>
            </a:r>
            <a:r>
              <a:rPr lang="ru-RU" b="1" i="1" dirty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DP</a:t>
            </a:r>
            <a:r>
              <a:rPr lang="ru-RU" b="1" i="1" dirty="0" smtClean="0">
                <a:solidFill>
                  <a:srgbClr val="0070C0"/>
                </a:solidFill>
              </a:rPr>
              <a:t>:02.2000, </a:t>
            </a:r>
            <a:r>
              <a:rPr lang="en-US" b="1" i="1" dirty="0" smtClean="0">
                <a:solidFill>
                  <a:srgbClr val="0070C0"/>
                </a:solidFill>
              </a:rPr>
              <a:t>DP</a:t>
            </a:r>
            <a:r>
              <a:rPr lang="ru-RU" b="1" i="1" dirty="0" smtClean="0">
                <a:solidFill>
                  <a:srgbClr val="0070C0"/>
                </a:solidFill>
              </a:rPr>
              <a:t>:01.02.2000</a:t>
            </a:r>
            <a:r>
              <a:rPr lang="ru-RU" b="1" dirty="0" smtClean="0"/>
              <a:t>; </a:t>
            </a:r>
            <a:r>
              <a:rPr lang="en-US" b="1" dirty="0" smtClean="0"/>
              <a:t>H04N7, H04N7/18; </a:t>
            </a:r>
            <a:endParaRPr lang="ru-RU" b="1" i="1" dirty="0" smtClean="0"/>
          </a:p>
          <a:p>
            <a:pPr>
              <a:lnSpc>
                <a:spcPct val="120000"/>
              </a:lnSpc>
            </a:pPr>
            <a:r>
              <a:rPr lang="ru-RU" sz="3400" b="1" dirty="0" smtClean="0"/>
              <a:t>Поиск по диапазонам</a:t>
            </a:r>
            <a:r>
              <a:rPr lang="ru-RU" dirty="0" smtClean="0"/>
              <a:t>: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дат: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70C0"/>
                </a:solidFill>
              </a:rPr>
              <a:t>DP:[01.01.2000 TO 01.01.2001]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DP:</a:t>
            </a:r>
            <a:r>
              <a:rPr lang="ru-RU" b="1" i="1" dirty="0" smtClean="0">
                <a:solidFill>
                  <a:srgbClr val="0070C0"/>
                </a:solidFill>
              </a:rPr>
              <a:t>{</a:t>
            </a:r>
            <a:r>
              <a:rPr lang="en-US" b="1" i="1" dirty="0" smtClean="0">
                <a:solidFill>
                  <a:srgbClr val="0070C0"/>
                </a:solidFill>
              </a:rPr>
              <a:t>20100101 TO 20100201</a:t>
            </a:r>
            <a:r>
              <a:rPr lang="ru-RU" b="1" i="1" dirty="0" smtClean="0">
                <a:solidFill>
                  <a:srgbClr val="0070C0"/>
                </a:solidFill>
              </a:rPr>
              <a:t>}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/>
              <a:t>имен:	</a:t>
            </a:r>
            <a:r>
              <a:rPr lang="en-US" b="1" i="1" dirty="0" smtClean="0">
                <a:solidFill>
                  <a:srgbClr val="0070C0"/>
                </a:solidFill>
              </a:rPr>
              <a:t>IN</a:t>
            </a:r>
            <a:r>
              <a:rPr lang="ru-RU" b="1" i="1" dirty="0" smtClean="0">
                <a:solidFill>
                  <a:srgbClr val="0070C0"/>
                </a:solidFill>
              </a:rPr>
              <a:t>:{</a:t>
            </a:r>
            <a:r>
              <a:rPr lang="en-US" b="1" i="1" dirty="0" smtClean="0">
                <a:solidFill>
                  <a:srgbClr val="0070C0"/>
                </a:solidFill>
              </a:rPr>
              <a:t>Smith TO Terence</a:t>
            </a:r>
            <a:r>
              <a:rPr lang="ru-RU" b="1" i="1" dirty="0" smtClean="0">
                <a:solidFill>
                  <a:srgbClr val="0070C0"/>
                </a:solidFill>
              </a:rPr>
              <a:t>}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/>
              <a:t>номеров: 	</a:t>
            </a:r>
            <a:r>
              <a:rPr lang="en-US" b="1" i="1" dirty="0" smtClean="0">
                <a:solidFill>
                  <a:srgbClr val="0070C0"/>
                </a:solidFill>
              </a:rPr>
              <a:t>AN:[de2003* TO de2004*]</a:t>
            </a:r>
            <a:r>
              <a:rPr lang="ru-RU" b="1" i="1" dirty="0" smtClean="0"/>
              <a:t>	и т.п.</a:t>
            </a:r>
            <a:endParaRPr lang="en-US" b="1" i="1" dirty="0" smtClean="0"/>
          </a:p>
          <a:p>
            <a:pPr eaLnBrk="1" hangingPunct="1"/>
            <a:endParaRPr lang="ru-RU" dirty="0"/>
          </a:p>
        </p:txBody>
      </p:sp>
      <p:pic>
        <p:nvPicPr>
          <p:cNvPr id="7373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816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606AF8-CFAE-4775-B0FB-6C198F68702E}" type="slidenum">
              <a:rPr lang="ru-RU" sz="1000">
                <a:solidFill>
                  <a:prstClr val="black"/>
                </a:solidFill>
                <a:latin typeface="Arial" charset="0"/>
              </a:rPr>
              <a:pPr algn="r"/>
              <a:t>29</a:t>
            </a:fld>
            <a:endParaRPr lang="ru-RU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7" cy="764704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b="1" dirty="0"/>
              <a:t>Важные для </a:t>
            </a:r>
            <a:r>
              <a:rPr lang="ru-RU" b="1" dirty="0" smtClean="0"/>
              <a:t>поиска установки</a:t>
            </a:r>
            <a:endParaRPr lang="ru-RU" b="1" dirty="0"/>
          </a:p>
        </p:txBody>
      </p:sp>
      <p:sp>
        <p:nvSpPr>
          <p:cNvPr id="73732" name="Содержимое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            </a:t>
            </a:r>
            <a:r>
              <a:rPr lang="en-US" b="1" dirty="0" smtClean="0"/>
              <a:t>Stemming</a:t>
            </a:r>
            <a:r>
              <a:rPr lang="en-US" dirty="0" smtClean="0"/>
              <a:t>, </a:t>
            </a:r>
            <a:r>
              <a:rPr lang="ru-RU" dirty="0" smtClean="0"/>
              <a:t>                               </a:t>
            </a:r>
            <a:r>
              <a:rPr lang="en-US" b="1" dirty="0" smtClean="0"/>
              <a:t>Single Family Member</a:t>
            </a:r>
            <a:r>
              <a:rPr lang="en-US" dirty="0" smtClean="0"/>
              <a:t>, </a:t>
            </a:r>
            <a:r>
              <a:rPr lang="ru-RU" dirty="0" smtClean="0"/>
              <a:t>        	       </a:t>
            </a:r>
            <a:r>
              <a:rPr lang="en-US" b="1" dirty="0" smtClean="0"/>
              <a:t>Include NPL</a:t>
            </a:r>
            <a:endParaRPr lang="ru-RU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Stemming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00FF"/>
                </a:solidFill>
              </a:rPr>
              <a:t>стемминг)</a:t>
            </a:r>
            <a:r>
              <a:rPr lang="ru-RU" dirty="0" smtClean="0"/>
              <a:t> - поиск по «основе» («корню») слов. Стемминг в </a:t>
            </a:r>
            <a:r>
              <a:rPr lang="en-US" sz="2800" dirty="0" smtClean="0"/>
              <a:t>PATENTSCOPE</a:t>
            </a:r>
            <a:r>
              <a:rPr lang="en-US" dirty="0" smtClean="0"/>
              <a:t> </a:t>
            </a:r>
            <a:r>
              <a:rPr lang="ru-RU" dirty="0" smtClean="0"/>
              <a:t>доступен </a:t>
            </a:r>
            <a:r>
              <a:rPr lang="ru-RU" dirty="0"/>
              <a:t>на </a:t>
            </a:r>
            <a:r>
              <a:rPr lang="en-US" dirty="0" smtClean="0"/>
              <a:t>5 </a:t>
            </a:r>
            <a:r>
              <a:rPr lang="ru-RU" dirty="0" smtClean="0"/>
              <a:t>языках: </a:t>
            </a:r>
            <a:r>
              <a:rPr lang="en-US" dirty="0" smtClean="0"/>
              <a:t>EN</a:t>
            </a:r>
            <a:r>
              <a:rPr lang="en-US" dirty="0"/>
              <a:t>, DE, FR, ES, </a:t>
            </a:r>
            <a:r>
              <a:rPr lang="en-US" dirty="0" smtClean="0"/>
              <a:t>RU</a:t>
            </a:r>
            <a:r>
              <a:rPr lang="ru-RU" dirty="0" smtClean="0"/>
              <a:t>. </a:t>
            </a:r>
            <a:r>
              <a:rPr lang="ru-RU" u="sng" dirty="0" smtClean="0"/>
              <a:t>Включен по умолчанию</a:t>
            </a:r>
          </a:p>
          <a:p>
            <a:r>
              <a:rPr lang="ru-RU" dirty="0"/>
              <a:t>При  использовании  знаков замещения </a:t>
            </a:r>
            <a:r>
              <a:rPr lang="ru-RU" dirty="0" smtClean="0">
                <a:solidFill>
                  <a:srgbClr val="0000FF"/>
                </a:solidFill>
              </a:rPr>
              <a:t>стемминг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не выполняется 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/>
              <a:t>При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стемминге </a:t>
            </a:r>
            <a:r>
              <a:rPr lang="ru-RU" dirty="0"/>
              <a:t>результаты поиска </a:t>
            </a:r>
            <a:r>
              <a:rPr lang="ru-RU" dirty="0">
                <a:solidFill>
                  <a:srgbClr val="C00000"/>
                </a:solidFill>
              </a:rPr>
              <a:t>многократно ближе </a:t>
            </a:r>
            <a:r>
              <a:rPr lang="ru-RU" dirty="0"/>
              <a:t>к поиску именно по выбранному термину, чем </a:t>
            </a:r>
            <a:r>
              <a:rPr lang="ru-RU" dirty="0" smtClean="0"/>
              <a:t>при использовании подстановки/замещения</a:t>
            </a:r>
            <a:endParaRPr lang="ru-RU" dirty="0"/>
          </a:p>
          <a:p>
            <a:r>
              <a:rPr lang="en-US" b="1" dirty="0" smtClean="0">
                <a:solidFill>
                  <a:srgbClr val="0000FF"/>
                </a:solidFill>
              </a:rPr>
              <a:t>Single </a:t>
            </a:r>
            <a:r>
              <a:rPr lang="en-US" b="1" dirty="0">
                <a:solidFill>
                  <a:srgbClr val="0000FF"/>
                </a:solidFill>
              </a:rPr>
              <a:t>Family Member</a:t>
            </a:r>
            <a:r>
              <a:rPr lang="ru-RU" dirty="0"/>
              <a:t> – </a:t>
            </a:r>
            <a:r>
              <a:rPr lang="ru-RU" dirty="0" smtClean="0"/>
              <a:t>представление в списке результатов лишь одного документа из всего </a:t>
            </a:r>
            <a:r>
              <a:rPr lang="ru-RU" dirty="0"/>
              <a:t>патентного </a:t>
            </a:r>
            <a:r>
              <a:rPr lang="ru-RU" dirty="0" smtClean="0"/>
              <a:t>семейства (</a:t>
            </a:r>
            <a:r>
              <a:rPr lang="ru-RU" sz="2800" dirty="0" smtClean="0"/>
              <a:t>заявки и патенты с общими приоритетными данными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en-US" b="1" dirty="0">
                <a:solidFill>
                  <a:srgbClr val="0000FF"/>
                </a:solidFill>
              </a:rPr>
              <a:t>Include </a:t>
            </a:r>
            <a:r>
              <a:rPr lang="en-US" b="1" dirty="0" smtClean="0">
                <a:solidFill>
                  <a:srgbClr val="0000FF"/>
                </a:solidFill>
              </a:rPr>
              <a:t>NPL </a:t>
            </a:r>
            <a:r>
              <a:rPr lang="en-US" b="1" dirty="0" smtClean="0"/>
              <a:t>– </a:t>
            </a:r>
            <a:r>
              <a:rPr lang="ru-RU" dirty="0" smtClean="0"/>
              <a:t>(</a:t>
            </a:r>
            <a:r>
              <a:rPr lang="ru-RU" dirty="0"/>
              <a:t>«</a:t>
            </a:r>
            <a:r>
              <a:rPr lang="ru-RU" b="1" dirty="0"/>
              <a:t>Включить НПЛ</a:t>
            </a:r>
            <a:r>
              <a:rPr lang="ru-RU" dirty="0" smtClean="0"/>
              <a:t>»</a:t>
            </a:r>
            <a:r>
              <a:rPr lang="en-US" dirty="0" smtClean="0"/>
              <a:t>)</a:t>
            </a:r>
            <a:r>
              <a:rPr lang="ru-RU" dirty="0" smtClean="0"/>
              <a:t> в поиск будут включены статьи из непатентной литературы (НПЛ или </a:t>
            </a:r>
            <a:r>
              <a:rPr lang="en-US" dirty="0" smtClean="0"/>
              <a:t>NPL</a:t>
            </a:r>
            <a:r>
              <a:rPr lang="ru-RU" dirty="0" smtClean="0"/>
              <a:t>).</a:t>
            </a:r>
          </a:p>
        </p:txBody>
      </p:sp>
      <p:pic>
        <p:nvPicPr>
          <p:cNvPr id="7373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1715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22708"/>
            <a:ext cx="2047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4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Вкладка «Найти и исследовать»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Запросы по классификациям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Поиск по МПК – поля </a:t>
            </a:r>
            <a:r>
              <a:rPr lang="en-US" b="1" dirty="0" smtClean="0"/>
              <a:t>IC, ICF, ICI, ICN, IC_EX</a:t>
            </a:r>
            <a:r>
              <a:rPr lang="ru-RU" b="1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по СРС – поля </a:t>
            </a:r>
            <a:r>
              <a:rPr lang="ru-RU" b="1" dirty="0" smtClean="0"/>
              <a:t>СРС</a:t>
            </a:r>
            <a:r>
              <a:rPr lang="ru-RU" b="1" dirty="0"/>
              <a:t>, </a:t>
            </a:r>
            <a:r>
              <a:rPr lang="ru-RU" b="1" dirty="0" smtClean="0"/>
              <a:t>СРС_</a:t>
            </a:r>
            <a:r>
              <a:rPr lang="en-US" b="1" dirty="0" smtClean="0"/>
              <a:t>EX, </a:t>
            </a:r>
            <a:r>
              <a:rPr lang="ru-RU" dirty="0" smtClean="0"/>
              <a:t>по японским </a:t>
            </a:r>
            <a:r>
              <a:rPr lang="en-US" b="1" dirty="0" smtClean="0"/>
              <a:t>FICLASSIF </a:t>
            </a:r>
            <a:r>
              <a:rPr lang="ru-RU" b="1" dirty="0" smtClean="0"/>
              <a:t>и </a:t>
            </a:r>
            <a:r>
              <a:rPr lang="en-US" b="1" dirty="0" smtClean="0"/>
              <a:t> FTERM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Поиск по всем 4-м классификациям </a:t>
            </a:r>
            <a:r>
              <a:rPr lang="ru-RU" b="1" dirty="0" smtClean="0"/>
              <a:t>– </a:t>
            </a:r>
            <a:r>
              <a:rPr lang="ru-RU" dirty="0" smtClean="0"/>
              <a:t>поле</a:t>
            </a:r>
            <a:r>
              <a:rPr lang="ru-RU" b="1" dirty="0" smtClean="0"/>
              <a:t> </a:t>
            </a:r>
            <a:r>
              <a:rPr lang="en-US" b="1" dirty="0" smtClean="0"/>
              <a:t>CLASSIF</a:t>
            </a:r>
            <a:endParaRPr lang="ru-RU" b="1" dirty="0" smtClean="0"/>
          </a:p>
          <a:p>
            <a:r>
              <a:rPr lang="ru-RU" dirty="0"/>
              <a:t>Например:  </a:t>
            </a:r>
            <a:r>
              <a:rPr lang="ru-RU" dirty="0">
                <a:solidFill>
                  <a:srgbClr val="0000FF"/>
                </a:solidFill>
              </a:rPr>
              <a:t>IC:A61M16/00  </a:t>
            </a:r>
            <a:r>
              <a:rPr lang="ru-RU" dirty="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rPr>
              <a:t>≡ </a:t>
            </a:r>
            <a:r>
              <a:rPr lang="en-US" dirty="0">
                <a:solidFill>
                  <a:srgbClr val="0000FF"/>
                </a:solidFill>
              </a:rPr>
              <a:t>IC</a:t>
            </a:r>
            <a:r>
              <a:rPr lang="ru-RU" dirty="0">
                <a:solidFill>
                  <a:srgbClr val="0000FF"/>
                </a:solidFill>
              </a:rPr>
              <a:t>:"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ru-RU" dirty="0">
                <a:solidFill>
                  <a:srgbClr val="0000FF"/>
                </a:solidFill>
              </a:rPr>
              <a:t>61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16/00" </a:t>
            </a:r>
            <a:r>
              <a:rPr lang="ru-RU" dirty="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rPr>
              <a:t>≡ </a:t>
            </a:r>
            <a:r>
              <a:rPr lang="en-US" dirty="0">
                <a:solidFill>
                  <a:srgbClr val="0000FF"/>
                </a:solidFill>
              </a:rPr>
              <a:t>IC</a:t>
            </a:r>
            <a:r>
              <a:rPr lang="ru-RU" dirty="0">
                <a:solidFill>
                  <a:srgbClr val="0000FF"/>
                </a:solidFill>
              </a:rPr>
              <a:t>:"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ru-RU" dirty="0">
                <a:solidFill>
                  <a:srgbClr val="0000FF"/>
                </a:solidFill>
              </a:rPr>
              <a:t>61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ru-RU" u="sng" dirty="0">
                <a:solidFill>
                  <a:srgbClr val="C00000"/>
                </a:solidFill>
              </a:rPr>
              <a:t>-</a:t>
            </a:r>
            <a:r>
              <a:rPr lang="ru-RU" dirty="0">
                <a:solidFill>
                  <a:srgbClr val="0000FF"/>
                </a:solidFill>
              </a:rPr>
              <a:t>16/00" </a:t>
            </a:r>
            <a:endParaRPr lang="ru-RU" dirty="0"/>
          </a:p>
          <a:p>
            <a:r>
              <a:rPr lang="ru-RU" dirty="0" smtClean="0"/>
              <a:t>В полях </a:t>
            </a:r>
            <a:r>
              <a:rPr lang="en-US" b="1" dirty="0"/>
              <a:t>IC, ICF, ICI, </a:t>
            </a:r>
            <a:r>
              <a:rPr lang="en-US" b="1" dirty="0" smtClean="0"/>
              <a:t>ICN</a:t>
            </a:r>
            <a:r>
              <a:rPr lang="ru-RU" b="1" dirty="0" smtClean="0"/>
              <a:t>, СРС</a:t>
            </a:r>
            <a:r>
              <a:rPr lang="ru-RU" dirty="0" smtClean="0"/>
              <a:t> и </a:t>
            </a:r>
            <a:r>
              <a:rPr lang="en-US" b="1" dirty="0" smtClean="0"/>
              <a:t>CLASSIF</a:t>
            </a:r>
            <a:r>
              <a:rPr lang="ru-RU" b="1" dirty="0" smtClean="0"/>
              <a:t> </a:t>
            </a:r>
            <a:r>
              <a:rPr lang="ru-RU" dirty="0" smtClean="0"/>
              <a:t>документы,</a:t>
            </a:r>
            <a:r>
              <a:rPr lang="ru-RU" b="1" dirty="0" smtClean="0"/>
              <a:t> </a:t>
            </a:r>
            <a:r>
              <a:rPr lang="ru-RU" dirty="0" smtClean="0"/>
              <a:t>проклассифицированные во всех </a:t>
            </a:r>
            <a:r>
              <a:rPr lang="ru-RU" dirty="0"/>
              <a:t>иерархически </a:t>
            </a:r>
            <a:r>
              <a:rPr lang="ru-RU" dirty="0" smtClean="0"/>
              <a:t>подчиненных рубриках, ищутся </a:t>
            </a:r>
            <a:r>
              <a:rPr lang="ru-RU" u="sng" dirty="0" smtClean="0"/>
              <a:t>автоматически</a:t>
            </a:r>
            <a:r>
              <a:rPr lang="ru-RU" dirty="0" smtClean="0"/>
              <a:t>. </a:t>
            </a:r>
            <a:r>
              <a:rPr lang="ru-RU" dirty="0"/>
              <a:t>Для поиска иерархически подчиненных рубрик знак </a:t>
            </a:r>
            <a:r>
              <a:rPr lang="ru-RU" dirty="0">
                <a:solidFill>
                  <a:srgbClr val="990000"/>
                </a:solidFill>
              </a:rPr>
              <a:t>* </a:t>
            </a:r>
            <a:r>
              <a:rPr lang="ru-RU" u="sng" dirty="0">
                <a:solidFill>
                  <a:srgbClr val="990000"/>
                </a:solidFill>
              </a:rPr>
              <a:t>не должен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dirty="0"/>
              <a:t>использоваться. </a:t>
            </a:r>
            <a:endParaRPr lang="ru-RU" dirty="0" smtClean="0"/>
          </a:p>
          <a:p>
            <a:r>
              <a:rPr lang="ru-RU" dirty="0" smtClean="0"/>
              <a:t>Для поиска документов, проклассифицированных  в МПК </a:t>
            </a:r>
            <a:r>
              <a:rPr lang="ru-RU" u="sng" dirty="0" smtClean="0"/>
              <a:t>только</a:t>
            </a:r>
            <a:r>
              <a:rPr lang="ru-RU" dirty="0" smtClean="0"/>
              <a:t> в указанной в запросе группе / подгруппе, используется поле </a:t>
            </a:r>
            <a:r>
              <a:rPr lang="en-US" b="1" dirty="0" smtClean="0"/>
              <a:t>IC_EX</a:t>
            </a:r>
            <a:r>
              <a:rPr lang="ru-RU" b="1" dirty="0" smtClean="0"/>
              <a:t>, </a:t>
            </a:r>
            <a:r>
              <a:rPr lang="ru-RU" dirty="0" smtClean="0"/>
              <a:t>например</a:t>
            </a:r>
            <a:r>
              <a:rPr lang="ru-RU" b="1" dirty="0" smtClean="0"/>
              <a:t>: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ru-RU" dirty="0" smtClean="0">
                <a:solidFill>
                  <a:srgbClr val="0000FF"/>
                </a:solidFill>
              </a:rPr>
              <a:t>C_EX:A61M29/02.</a:t>
            </a:r>
            <a:endParaRPr lang="ru-RU" b="1" dirty="0" smtClean="0"/>
          </a:p>
          <a:p>
            <a:r>
              <a:rPr lang="ru-RU" dirty="0" smtClean="0"/>
              <a:t>Примеры </a:t>
            </a:r>
            <a:r>
              <a:rPr lang="ru-RU" dirty="0" smtClean="0"/>
              <a:t>правильных запросов </a:t>
            </a:r>
            <a:r>
              <a:rPr lang="ru-RU" dirty="0"/>
              <a:t>по </a:t>
            </a:r>
            <a:r>
              <a:rPr lang="ru-RU" dirty="0" smtClean="0"/>
              <a:t>классификации: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la-Latn" dirty="0" smtClean="0">
                <a:solidFill>
                  <a:srgbClr val="0000FF"/>
                </a:solidFill>
              </a:rPr>
              <a:t>IC:A61M</a:t>
            </a:r>
            <a:r>
              <a:rPr lang="ru-RU" dirty="0" smtClean="0">
                <a:solidFill>
                  <a:srgbClr val="0000FF"/>
                </a:solidFill>
              </a:rPr>
              <a:t>16;		CPC:A61M16;</a:t>
            </a:r>
            <a:r>
              <a:rPr lang="ru-RU" dirty="0">
                <a:solidFill>
                  <a:srgbClr val="0000FF"/>
                </a:solidFill>
              </a:rPr>
              <a:t>	</a:t>
            </a:r>
            <a:r>
              <a:rPr lang="ru-RU" dirty="0" smtClean="0">
                <a:solidFill>
                  <a:srgbClr val="0000FF"/>
                </a:solidFill>
              </a:rPr>
              <a:t>	</a:t>
            </a:r>
            <a:r>
              <a:rPr lang="ru-RU" dirty="0" smtClean="0">
                <a:solidFill>
                  <a:srgbClr val="0000FF"/>
                </a:solidFill>
              </a:rPr>
              <a:t>CLASSIF:A61M16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0000FF"/>
                </a:solidFill>
              </a:rPr>
              <a:t>IC_EX:A61M16/18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893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366967" cy="7647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spc="-150" dirty="0" smtClean="0"/>
              <a:t>    </a:t>
            </a:r>
            <a:r>
              <a:rPr lang="ru-RU" sz="4400" spc="-150" dirty="0" smtClean="0"/>
              <a:t>Форматы записи номеров</a:t>
            </a:r>
            <a:endParaRPr lang="ru-RU" sz="4400" spc="-150" dirty="0"/>
          </a:p>
        </p:txBody>
      </p:sp>
      <p:sp>
        <p:nvSpPr>
          <p:cNvPr id="64515" name="Текст 3"/>
          <p:cNvSpPr>
            <a:spLocks noGrp="1"/>
          </p:cNvSpPr>
          <p:nvPr>
            <p:ph type="body" sz="half" idx="2"/>
          </p:nvPr>
        </p:nvSpPr>
        <p:spPr>
          <a:xfrm>
            <a:off x="0" y="909638"/>
            <a:ext cx="9144000" cy="594836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ru-RU" sz="4000" dirty="0" smtClean="0">
                <a:sym typeface="Symbol"/>
              </a:rPr>
              <a:t></a:t>
            </a:r>
            <a:r>
              <a:rPr lang="ru-RU" sz="4000" dirty="0" smtClean="0"/>
              <a:t> </a:t>
            </a:r>
            <a:r>
              <a:rPr lang="ru-RU" sz="5900" dirty="0" smtClean="0"/>
              <a:t>Как правило:  </a:t>
            </a:r>
            <a:r>
              <a:rPr lang="ru-RU" sz="5900" dirty="0"/>
              <a:t>- </a:t>
            </a:r>
            <a:r>
              <a:rPr lang="ru-RU" sz="5900" b="1" u="sng" dirty="0"/>
              <a:t>код </a:t>
            </a:r>
            <a:r>
              <a:rPr lang="ru-RU" sz="5900" b="1" u="sng" dirty="0" smtClean="0"/>
              <a:t>страны</a:t>
            </a:r>
            <a:r>
              <a:rPr lang="en-US" sz="5900" dirty="0" smtClean="0"/>
              <a:t> -</a:t>
            </a:r>
            <a:r>
              <a:rPr lang="ru-RU" sz="5900" dirty="0" smtClean="0"/>
              <a:t> </a:t>
            </a:r>
            <a:r>
              <a:rPr lang="ru-RU" sz="5900" b="1" u="sng" dirty="0"/>
              <a:t>год </a:t>
            </a:r>
            <a:r>
              <a:rPr lang="ru-RU" sz="5900" b="1" u="sng" dirty="0" smtClean="0"/>
              <a:t>публикации</a:t>
            </a:r>
            <a:r>
              <a:rPr lang="en-US" sz="5900" dirty="0" smtClean="0"/>
              <a:t> -</a:t>
            </a:r>
            <a:r>
              <a:rPr lang="ru-RU" sz="5900" dirty="0" smtClean="0"/>
              <a:t> </a:t>
            </a:r>
            <a:r>
              <a:rPr lang="ru-RU" sz="5900" b="1" u="sng" dirty="0"/>
              <a:t>номер</a:t>
            </a:r>
            <a:r>
              <a:rPr lang="ru-RU" sz="5900" dirty="0"/>
              <a:t>.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ru-RU" sz="5900" dirty="0" smtClean="0"/>
              <a:t>Например</a:t>
            </a:r>
            <a:r>
              <a:rPr lang="ru-RU" sz="5900" dirty="0"/>
              <a:t>:	 </a:t>
            </a:r>
            <a:r>
              <a:rPr lang="ru-RU" sz="5900" b="1" dirty="0">
                <a:solidFill>
                  <a:srgbClr val="0000FF"/>
                </a:solidFill>
              </a:rPr>
              <a:t>PN:(VN201001); 	     PN</a:t>
            </a:r>
            <a:r>
              <a:rPr lang="ru-RU" sz="5900" b="1" dirty="0">
                <a:solidFill>
                  <a:srgbClr val="0000FF"/>
                </a:solidFill>
                <a:sym typeface="Wingdings" pitchFamily="2" charset="2"/>
              </a:rPr>
              <a:t>:</a:t>
            </a:r>
            <a:r>
              <a:rPr lang="en-US" sz="5900" b="1" dirty="0">
                <a:solidFill>
                  <a:srgbClr val="0000FF"/>
                </a:solidFill>
                <a:sym typeface="Wingdings" pitchFamily="2" charset="2"/>
              </a:rPr>
              <a:t>(JP</a:t>
            </a:r>
            <a:r>
              <a:rPr lang="ru-RU" sz="5900" b="1" dirty="0">
                <a:solidFill>
                  <a:srgbClr val="0000FF"/>
                </a:solidFill>
              </a:rPr>
              <a:t>2010</a:t>
            </a:r>
            <a:r>
              <a:rPr lang="en-US" sz="5900" b="1" dirty="0" smtClean="0">
                <a:solidFill>
                  <a:srgbClr val="0000FF"/>
                </a:solidFill>
              </a:rPr>
              <a:t>*)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ru-RU" sz="5500" dirty="0" smtClean="0"/>
              <a:t>Допустимо – без года</a:t>
            </a:r>
            <a:r>
              <a:rPr lang="en-US" sz="5500" dirty="0" smtClean="0"/>
              <a:t>: </a:t>
            </a:r>
            <a:r>
              <a:rPr lang="ru-RU" sz="5500" b="1" i="1" dirty="0" smtClean="0">
                <a:solidFill>
                  <a:srgbClr val="0000FF"/>
                </a:solidFill>
              </a:rPr>
              <a:t>PN</a:t>
            </a:r>
            <a:r>
              <a:rPr lang="ru-RU" sz="5500" b="1" i="1" dirty="0">
                <a:solidFill>
                  <a:srgbClr val="0000FF"/>
                </a:solidFill>
              </a:rPr>
              <a:t>:(VN/1),</a:t>
            </a:r>
            <a:r>
              <a:rPr lang="ru-RU" sz="5500" dirty="0">
                <a:solidFill>
                  <a:srgbClr val="0000FF"/>
                </a:solidFill>
              </a:rPr>
              <a:t> </a:t>
            </a:r>
            <a:r>
              <a:rPr lang="ru-RU" sz="5500" b="1" i="1" dirty="0">
                <a:solidFill>
                  <a:srgbClr val="0000FF"/>
                </a:solidFill>
              </a:rPr>
              <a:t>PN:(0001 VN)</a:t>
            </a:r>
            <a:r>
              <a:rPr lang="ru-RU" sz="5500" dirty="0">
                <a:solidFill>
                  <a:srgbClr val="0000FF"/>
                </a:solidFill>
              </a:rPr>
              <a:t>, </a:t>
            </a:r>
            <a:r>
              <a:rPr lang="ru-RU" sz="5500" b="1" i="1" dirty="0">
                <a:solidFill>
                  <a:srgbClr val="0000FF"/>
                </a:solidFill>
              </a:rPr>
              <a:t>PN:(1 VN)</a:t>
            </a:r>
            <a:r>
              <a:rPr lang="ru-RU" sz="5500" dirty="0">
                <a:solidFill>
                  <a:srgbClr val="0000FF"/>
                </a:solidFill>
              </a:rPr>
              <a:t>,   </a:t>
            </a:r>
            <a:r>
              <a:rPr lang="en-US" sz="5500" dirty="0" smtClean="0">
                <a:solidFill>
                  <a:srgbClr val="0000FF"/>
                </a:solidFill>
              </a:rPr>
              <a:t>				  </a:t>
            </a:r>
            <a:r>
              <a:rPr lang="ru-RU" sz="5500" b="1" i="1" dirty="0" smtClean="0">
                <a:solidFill>
                  <a:srgbClr val="0000FF"/>
                </a:solidFill>
              </a:rPr>
              <a:t>PN</a:t>
            </a:r>
            <a:r>
              <a:rPr lang="ru-RU" sz="5500" b="1" i="1" dirty="0">
                <a:solidFill>
                  <a:srgbClr val="0000FF"/>
                </a:solidFill>
              </a:rPr>
              <a:t>:(VN/0001)</a:t>
            </a:r>
            <a:r>
              <a:rPr lang="ru-RU" sz="5500" dirty="0">
                <a:solidFill>
                  <a:srgbClr val="0000FF"/>
                </a:solidFill>
              </a:rPr>
              <a:t> </a:t>
            </a:r>
            <a:r>
              <a:rPr lang="en-US" sz="5500" dirty="0" smtClean="0">
                <a:solidFill>
                  <a:srgbClr val="0000FF"/>
                </a:solidFill>
              </a:rPr>
              <a:t>		</a:t>
            </a:r>
            <a:r>
              <a:rPr lang="ru-RU" sz="5500" b="1" dirty="0" smtClean="0"/>
              <a:t>(</a:t>
            </a:r>
            <a:r>
              <a:rPr lang="ru-RU" sz="5500" dirty="0"/>
              <a:t>см.</a:t>
            </a:r>
            <a:r>
              <a:rPr lang="ru-RU" sz="5500" b="1" dirty="0"/>
              <a:t> </a:t>
            </a:r>
            <a:r>
              <a:rPr lang="en-US" sz="5500" b="1" dirty="0"/>
              <a:t>HELP</a:t>
            </a:r>
            <a:r>
              <a:rPr lang="ru-RU" sz="5500" b="1" dirty="0"/>
              <a:t>)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ru-RU" sz="5500" dirty="0" smtClean="0">
                <a:sym typeface="Symbol"/>
              </a:rPr>
              <a:t> </a:t>
            </a:r>
            <a:r>
              <a:rPr lang="ru-RU" sz="5500" dirty="0" smtClean="0"/>
              <a:t>Знак </a:t>
            </a:r>
            <a:r>
              <a:rPr lang="ru-RU" sz="5500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ru-RU" sz="5500" dirty="0" smtClean="0"/>
              <a:t> возможен:  </a:t>
            </a:r>
            <a:r>
              <a:rPr lang="ru-RU" sz="5500" b="1" dirty="0" smtClean="0"/>
              <a:t>-</a:t>
            </a:r>
            <a:r>
              <a:rPr lang="ru-RU" sz="5500" dirty="0" smtClean="0"/>
              <a:t> </a:t>
            </a:r>
            <a:r>
              <a:rPr lang="ru-RU" sz="5500" dirty="0"/>
              <a:t>перед </a:t>
            </a:r>
            <a:r>
              <a:rPr lang="ru-RU" sz="5500" dirty="0" smtClean="0"/>
              <a:t>номерами</a:t>
            </a:r>
            <a:r>
              <a:rPr lang="ru-RU" sz="5500" dirty="0"/>
              <a:t>: </a:t>
            </a:r>
            <a:r>
              <a:rPr lang="en-US" sz="5500" b="1" dirty="0" smtClean="0">
                <a:solidFill>
                  <a:srgbClr val="0000FF"/>
                </a:solidFill>
              </a:rPr>
              <a:t>AN:GB2004</a:t>
            </a:r>
            <a:r>
              <a:rPr lang="en-US" sz="5500" b="1" dirty="0">
                <a:solidFill>
                  <a:srgbClr val="0000FF"/>
                </a:solidFill>
              </a:rPr>
              <a:t>/*</a:t>
            </a:r>
            <a:r>
              <a:rPr lang="ru-RU" sz="5500" b="1" dirty="0">
                <a:solidFill>
                  <a:srgbClr val="0000FF"/>
                </a:solidFill>
              </a:rPr>
              <a:t>,</a:t>
            </a:r>
            <a:r>
              <a:rPr lang="ru-RU" sz="5500" dirty="0">
                <a:solidFill>
                  <a:srgbClr val="0000FF"/>
                </a:solidFill>
              </a:rPr>
              <a:t> </a:t>
            </a:r>
            <a:r>
              <a:rPr lang="ru-RU" sz="5500" b="1" i="1" dirty="0">
                <a:solidFill>
                  <a:srgbClr val="0000FF"/>
                </a:solidFill>
              </a:rPr>
              <a:t/>
            </a:r>
            <a:br>
              <a:rPr lang="ru-RU" sz="5500" b="1" i="1" dirty="0">
                <a:solidFill>
                  <a:srgbClr val="0000FF"/>
                </a:solidFill>
              </a:rPr>
            </a:br>
            <a:r>
              <a:rPr lang="ru-RU" sz="5500" b="1" i="1" dirty="0">
                <a:solidFill>
                  <a:srgbClr val="0000FF"/>
                </a:solidFill>
              </a:rPr>
              <a:t>	</a:t>
            </a:r>
            <a:r>
              <a:rPr lang="ru-RU" sz="5500" b="1" i="1" dirty="0"/>
              <a:t>        </a:t>
            </a:r>
            <a:r>
              <a:rPr lang="en-US" sz="5500" b="1" i="1" dirty="0" smtClean="0"/>
              <a:t>		</a:t>
            </a:r>
            <a:r>
              <a:rPr lang="ru-RU" sz="5500" b="1" i="1" dirty="0" smtClean="0"/>
              <a:t>  </a:t>
            </a:r>
            <a:r>
              <a:rPr lang="ru-RU" sz="5500" b="1" dirty="0"/>
              <a:t>-</a:t>
            </a:r>
            <a:r>
              <a:rPr lang="ru-RU" sz="5500" dirty="0"/>
              <a:t> в номерах: </a:t>
            </a:r>
            <a:r>
              <a:rPr lang="ru-RU" sz="5500" dirty="0" smtClean="0"/>
              <a:t>    </a:t>
            </a:r>
            <a:r>
              <a:rPr lang="ru-RU" sz="5500" b="1" i="1" dirty="0" smtClean="0">
                <a:solidFill>
                  <a:srgbClr val="0000FF"/>
                </a:solidFill>
              </a:rPr>
              <a:t>WO:1994/12*</a:t>
            </a:r>
            <a:r>
              <a:rPr lang="ru-RU" sz="5500" dirty="0" smtClean="0">
                <a:solidFill>
                  <a:srgbClr val="0000FF"/>
                </a:solidFill>
              </a:rPr>
              <a:t>, </a:t>
            </a:r>
            <a:r>
              <a:rPr lang="ru-RU" sz="5500" b="1" i="1" dirty="0" smtClean="0">
                <a:solidFill>
                  <a:srgbClr val="0000FF"/>
                </a:solidFill>
              </a:rPr>
              <a:t>WO:12*</a:t>
            </a:r>
            <a:endParaRPr lang="en-US" sz="5500" b="1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5500" dirty="0" smtClean="0">
                <a:sym typeface="Symbol"/>
              </a:rPr>
              <a:t> </a:t>
            </a:r>
            <a:r>
              <a:rPr lang="ru-RU" sz="5500" dirty="0" smtClean="0"/>
              <a:t>Нумерация в </a:t>
            </a:r>
            <a:r>
              <a:rPr lang="ru-RU" sz="5500" b="1" u="sng" dirty="0" smtClean="0"/>
              <a:t>заявках</a:t>
            </a:r>
            <a:r>
              <a:rPr lang="ru-RU" sz="5500" b="1" dirty="0" smtClean="0"/>
              <a:t> </a:t>
            </a:r>
            <a:r>
              <a:rPr lang="ru-RU" sz="5500" b="1" dirty="0" smtClean="0">
                <a:solidFill>
                  <a:srgbClr val="C00000"/>
                </a:solidFill>
              </a:rPr>
              <a:t>РСТ</a:t>
            </a:r>
            <a:r>
              <a:rPr lang="ru-RU" sz="5500" dirty="0" smtClean="0"/>
              <a:t>: 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ru-RU" sz="5500" dirty="0" smtClean="0"/>
              <a:t>	</a:t>
            </a:r>
            <a:r>
              <a:rPr lang="en-US" sz="5500" dirty="0" smtClean="0"/>
              <a:t>номер </a:t>
            </a:r>
            <a:r>
              <a:rPr lang="en-US" sz="5500" u="sng" dirty="0" smtClean="0"/>
              <a:t>поданной</a:t>
            </a:r>
            <a:r>
              <a:rPr lang="en-US" sz="5500" dirty="0" smtClean="0"/>
              <a:t> заявки </a:t>
            </a:r>
            <a:r>
              <a:rPr lang="en-US" sz="5500" b="1" dirty="0" smtClean="0">
                <a:solidFill>
                  <a:srgbClr val="C00000"/>
                </a:solidFill>
              </a:rPr>
              <a:t>РСТ</a:t>
            </a:r>
            <a:r>
              <a:rPr lang="ru-RU" sz="5500" dirty="0" smtClean="0"/>
              <a:t>:     </a:t>
            </a:r>
            <a:r>
              <a:rPr lang="en-US" sz="5500" dirty="0" smtClean="0"/>
              <a:t>PCT/JP2014/068247</a:t>
            </a: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5500" dirty="0" smtClean="0"/>
              <a:t>        </a:t>
            </a:r>
            <a:r>
              <a:rPr lang="en-US" sz="5500" dirty="0" smtClean="0"/>
              <a:t>  </a:t>
            </a:r>
            <a:r>
              <a:rPr lang="ru-RU" sz="5500" b="1" u="sng" dirty="0"/>
              <a:t>её же</a:t>
            </a:r>
            <a:r>
              <a:rPr lang="ru-RU" sz="5500" b="1" dirty="0"/>
              <a:t> </a:t>
            </a:r>
            <a:r>
              <a:rPr lang="ru-RU" sz="5500" dirty="0" smtClean="0"/>
              <a:t>номер </a:t>
            </a:r>
            <a:r>
              <a:rPr lang="ru-RU" sz="5500" u="sng" dirty="0" smtClean="0"/>
              <a:t>при публикации</a:t>
            </a:r>
            <a:r>
              <a:rPr lang="ru-RU" sz="5500" dirty="0" smtClean="0"/>
              <a:t>:     </a:t>
            </a:r>
            <a:r>
              <a:rPr lang="en-US" sz="5500" dirty="0" smtClean="0"/>
              <a:t>WO/2016/006048</a:t>
            </a:r>
            <a:endParaRPr lang="ru-RU" sz="5500" dirty="0" smtClean="0"/>
          </a:p>
          <a:p>
            <a:pPr>
              <a:lnSpc>
                <a:spcPct val="120000"/>
              </a:lnSpc>
              <a:spcAft>
                <a:spcPts val="500"/>
              </a:spcAft>
              <a:buClr>
                <a:schemeClr val="accent2"/>
              </a:buClr>
            </a:pPr>
            <a:r>
              <a:rPr lang="ru-RU" sz="5500" dirty="0" smtClean="0"/>
              <a:t>Запрос для поиска </a:t>
            </a:r>
            <a:r>
              <a:rPr lang="ru-RU" sz="5500" u="sng" dirty="0" smtClean="0"/>
              <a:t>по номеру заявки</a:t>
            </a:r>
            <a:r>
              <a:rPr lang="ru-RU" sz="5500" dirty="0" smtClean="0"/>
              <a:t> </a:t>
            </a:r>
            <a:r>
              <a:rPr lang="en-US" sz="5500" b="1" dirty="0">
                <a:solidFill>
                  <a:srgbClr val="C00000"/>
                </a:solidFill>
              </a:rPr>
              <a:t>РСТ </a:t>
            </a:r>
            <a:r>
              <a:rPr lang="ru-RU" sz="5500" dirty="0" smtClean="0"/>
              <a:t>: </a:t>
            </a:r>
            <a:r>
              <a:rPr lang="en-US" sz="5500" dirty="0" smtClean="0">
                <a:solidFill>
                  <a:srgbClr val="0000FF"/>
                </a:solidFill>
              </a:rPr>
              <a:t>AN:(JP2014/068247)</a:t>
            </a:r>
            <a:endParaRPr lang="ru-RU" sz="55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ru-RU" sz="5500" dirty="0" smtClean="0"/>
              <a:t>Запрос для поиска </a:t>
            </a:r>
            <a:br>
              <a:rPr lang="ru-RU" sz="5500" dirty="0" smtClean="0"/>
            </a:br>
            <a:r>
              <a:rPr lang="ru-RU" sz="5500" dirty="0" smtClean="0"/>
              <a:t>	по номеру </a:t>
            </a:r>
            <a:r>
              <a:rPr lang="ru-RU" sz="5500" u="sng" dirty="0" smtClean="0"/>
              <a:t>публикации заявки</a:t>
            </a:r>
            <a:r>
              <a:rPr lang="ru-RU" sz="5500" dirty="0" smtClean="0"/>
              <a:t> </a:t>
            </a:r>
            <a:r>
              <a:rPr lang="en-US" sz="5500" b="1" dirty="0">
                <a:solidFill>
                  <a:srgbClr val="C00000"/>
                </a:solidFill>
              </a:rPr>
              <a:t>РСТ </a:t>
            </a:r>
            <a:r>
              <a:rPr lang="ru-RU" sz="5500" dirty="0" smtClean="0"/>
              <a:t>:</a:t>
            </a:r>
            <a:r>
              <a:rPr lang="en-US" sz="5500" dirty="0" smtClean="0"/>
              <a:t> </a:t>
            </a:r>
            <a:r>
              <a:rPr lang="en-US" sz="5500" dirty="0" smtClean="0">
                <a:solidFill>
                  <a:srgbClr val="0000FF"/>
                </a:solidFill>
              </a:rPr>
              <a:t>WO:(2016/006048)</a:t>
            </a:r>
            <a:endParaRPr lang="ru-RU" sz="5500" dirty="0" smtClean="0">
              <a:solidFill>
                <a:srgbClr val="0000FF"/>
              </a:solidFill>
            </a:endParaRPr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0575" y="0"/>
            <a:ext cx="7334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Содержимое 7"/>
          <p:cNvSpPr>
            <a:spLocks noGrp="1"/>
          </p:cNvSpPr>
          <p:nvPr>
            <p:ph idx="1"/>
          </p:nvPr>
        </p:nvSpPr>
        <p:spPr>
          <a:xfrm flipV="1">
            <a:off x="0" y="6858000"/>
            <a:ext cx="9144000" cy="45719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467544" cy="501650"/>
          </a:xfrm>
        </p:spPr>
        <p:txBody>
          <a:bodyPr/>
          <a:lstStyle/>
          <a:p>
            <a:pPr>
              <a:defRPr/>
            </a:pPr>
            <a:fld id="{A1ECC3EA-9F36-4226-A0D3-1AA98EF748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4" y="0"/>
            <a:ext cx="632674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3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530033" cy="83671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b="1" dirty="0" smtClean="0"/>
              <a:t>«пустые» / «не пустые» поля</a:t>
            </a:r>
            <a:br>
              <a:rPr lang="ru-RU" b="1" dirty="0" smtClean="0"/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empty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09639"/>
            <a:ext cx="9144000" cy="594836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r>
              <a:rPr lang="ru-RU" dirty="0" smtClean="0"/>
              <a:t>Возможность искать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пустые</a:t>
            </a:r>
            <a:r>
              <a:rPr lang="ru-RU" dirty="0" smtClean="0"/>
              <a:t> поля есть </a:t>
            </a:r>
            <a:r>
              <a:rPr lang="ru-RU" b="1" dirty="0" smtClean="0"/>
              <a:t>только в форме поиска «по комбинации полей»: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Например, если </a:t>
            </a:r>
            <a:r>
              <a:rPr lang="ru-RU" dirty="0"/>
              <a:t>нужно найти заявки, в которых </a:t>
            </a:r>
            <a:r>
              <a:rPr lang="ru-RU" u="sng" dirty="0"/>
              <a:t>нет</a:t>
            </a:r>
            <a:r>
              <a:rPr lang="ru-RU" dirty="0"/>
              <a:t> рубрик МПК, то в строке «</a:t>
            </a:r>
            <a:r>
              <a:rPr lang="en-US" dirty="0"/>
              <a:t>is Empty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 smtClean="0"/>
              <a:t>следует </a:t>
            </a:r>
            <a:r>
              <a:rPr lang="ru-RU" dirty="0" smtClean="0"/>
              <a:t>выбрать</a:t>
            </a:r>
            <a:r>
              <a:rPr lang="ru-RU" dirty="0" smtClean="0"/>
              <a:t> </a:t>
            </a:r>
            <a:r>
              <a:rPr lang="ru-RU" dirty="0"/>
              <a:t>поле </a:t>
            </a:r>
            <a:r>
              <a:rPr lang="en-US" dirty="0">
                <a:solidFill>
                  <a:srgbClr val="0000FF"/>
                </a:solidFill>
              </a:rPr>
              <a:t> International Class </a:t>
            </a:r>
            <a:r>
              <a:rPr lang="ru-RU" dirty="0" smtClean="0"/>
              <a:t>(МПК) и </a:t>
            </a:r>
            <a:r>
              <a:rPr lang="ru-RU" dirty="0"/>
              <a:t>кликнуть «</a:t>
            </a:r>
            <a:r>
              <a:rPr lang="ru-RU" dirty="0">
                <a:solidFill>
                  <a:srgbClr val="0000FF"/>
                </a:solidFill>
              </a:rPr>
              <a:t>да</a:t>
            </a:r>
            <a:r>
              <a:rPr lang="ru-RU" dirty="0"/>
              <a:t>» (</a:t>
            </a:r>
            <a:r>
              <a:rPr lang="en-US" dirty="0">
                <a:solidFill>
                  <a:srgbClr val="0000FF"/>
                </a:solidFill>
              </a:rPr>
              <a:t>Yes</a:t>
            </a:r>
            <a:r>
              <a:rPr lang="en-US" dirty="0"/>
              <a:t>)</a:t>
            </a:r>
            <a:endParaRPr lang="ru-RU" dirty="0" smtClean="0"/>
          </a:p>
          <a:p>
            <a:pPr>
              <a:spcBef>
                <a:spcPts val="300"/>
              </a:spcBef>
            </a:pPr>
            <a:r>
              <a:rPr lang="ru-RU" dirty="0" smtClean="0"/>
              <a:t>Найти </a:t>
            </a:r>
            <a:r>
              <a:rPr lang="ru-RU" dirty="0"/>
              <a:t>заявки, в которых </a:t>
            </a:r>
            <a:r>
              <a:rPr lang="ru-RU" dirty="0" smtClean="0"/>
              <a:t>какое-либо поле -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пустое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smtClean="0"/>
              <a:t>можно </a:t>
            </a:r>
            <a:r>
              <a:rPr lang="ru-RU" u="sng" dirty="0" smtClean="0"/>
              <a:t>во всех формах поиска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800" dirty="0" smtClean="0"/>
              <a:t>Например</a:t>
            </a:r>
            <a:r>
              <a:rPr lang="ru-RU" dirty="0" smtClean="0"/>
              <a:t>, если нужно найти заявки РСТ, в которых </a:t>
            </a:r>
            <a:r>
              <a:rPr lang="ru-RU" b="1" u="sng" dirty="0" smtClean="0"/>
              <a:t>есть</a:t>
            </a:r>
            <a:r>
              <a:rPr lang="ru-RU" dirty="0" smtClean="0"/>
              <a:t> данные в поле «название на русском» (</a:t>
            </a:r>
            <a:r>
              <a:rPr lang="en-US" dirty="0" smtClean="0"/>
              <a:t>RU_TI)</a:t>
            </a:r>
            <a:r>
              <a:rPr lang="ru-RU" dirty="0" smtClean="0"/>
              <a:t>, т.е. оно -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пустое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/>
              <a:t> можно записать запрос </a:t>
            </a:r>
            <a:r>
              <a:rPr lang="en-US" dirty="0" smtClean="0">
                <a:solidFill>
                  <a:srgbClr val="0000FF"/>
                </a:solidFill>
              </a:rPr>
              <a:t>RU_TI:[* TO *]</a:t>
            </a:r>
            <a:r>
              <a:rPr lang="ru-RU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ru-RU" dirty="0" smtClean="0"/>
              <a:t>В поисковой форме «Комбинация полей» эта задача решается так:</a:t>
            </a:r>
            <a:br>
              <a:rPr lang="ru-RU" dirty="0" smtClean="0"/>
            </a:br>
            <a:r>
              <a:rPr lang="ru-RU" dirty="0" smtClean="0"/>
              <a:t>	в строке «</a:t>
            </a:r>
            <a:r>
              <a:rPr lang="en-US" dirty="0" smtClean="0"/>
              <a:t>is Empty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установить поле </a:t>
            </a:r>
            <a:r>
              <a:rPr lang="en-US" dirty="0" smtClean="0">
                <a:solidFill>
                  <a:srgbClr val="0000FF"/>
                </a:solidFill>
              </a:rPr>
              <a:t>Russian title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и выбрать «</a:t>
            </a:r>
            <a:r>
              <a:rPr lang="ru-RU" dirty="0" smtClean="0">
                <a:solidFill>
                  <a:srgbClr val="0000FF"/>
                </a:solidFill>
              </a:rPr>
              <a:t>нет</a:t>
            </a:r>
            <a:r>
              <a:rPr lang="ru-RU" dirty="0" smtClean="0"/>
              <a:t>» (</a:t>
            </a:r>
            <a:r>
              <a:rPr lang="en-US" dirty="0" smtClean="0">
                <a:solidFill>
                  <a:srgbClr val="0000FF"/>
                </a:solidFill>
              </a:rPr>
              <a:t>No</a:t>
            </a:r>
            <a:r>
              <a:rPr lang="en-US" dirty="0" smtClean="0"/>
              <a:t>)</a:t>
            </a:r>
            <a:endParaRPr lang="ru-RU" dirty="0" smtClean="0"/>
          </a:p>
        </p:txBody>
      </p:sp>
      <p:pic>
        <p:nvPicPr>
          <p:cNvPr id="788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6896" y="-37916"/>
            <a:ext cx="53955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60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720080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57606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788024" y="2060848"/>
            <a:ext cx="792088" cy="36004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2" y="0"/>
            <a:ext cx="620832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BE344-22C1-4484-95C3-F59A82665E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78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647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/>
              <a:t>Поиск химических соединений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3888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3534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20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dirty="0"/>
              <a:t>Cross lingual expansion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Межъязыковое расширение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64087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3042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436096" y="1124744"/>
            <a:ext cx="28803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6628"/>
            <a:ext cx="8748464" cy="22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6372200" y="4077072"/>
            <a:ext cx="0" cy="2395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4864"/>
            <a:ext cx="19797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660232" y="2492896"/>
            <a:ext cx="504056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77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8072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Использование контролируемого </a:t>
            </a:r>
            <a:r>
              <a:rPr lang="en-US" dirty="0" smtClean="0"/>
              <a:t>(supervised) </a:t>
            </a:r>
            <a:r>
              <a:rPr lang="ru-RU" dirty="0" smtClean="0"/>
              <a:t>режима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66247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70567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027420"/>
            <a:ext cx="2664296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301208"/>
            <a:ext cx="62865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27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Добавление вариантов слова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9208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8667750" cy="18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949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Варианты слов и их перевод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6732240" y="3861048"/>
            <a:ext cx="69037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2040"/>
            <a:ext cx="715713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81369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241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Области МПК и переход к поиску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20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dirty="0"/>
              <a:t>Просмотр (</a:t>
            </a:r>
            <a:r>
              <a:rPr lang="en-US" dirty="0"/>
              <a:t>Browse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75656" y="3501008"/>
            <a:ext cx="6048672" cy="4320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Просмотр публикации заявок РСТ понедельно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861048"/>
            <a:ext cx="663810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875494"/>
            <a:ext cx="3613769" cy="41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3" y="620688"/>
            <a:ext cx="39640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Вкладка «</a:t>
            </a:r>
            <a:r>
              <a:rPr lang="en-US" sz="4000" dirty="0" smtClean="0"/>
              <a:t>PATENTSCOPE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6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56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Инструменты (</a:t>
            </a:r>
            <a:r>
              <a:rPr lang="en-US" dirty="0" smtClean="0"/>
              <a:t>Tools</a:t>
            </a:r>
            <a:r>
              <a:rPr lang="ru-RU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WIPO </a:t>
            </a:r>
            <a:r>
              <a:rPr lang="en-US" sz="4300" cap="small" dirty="0" smtClean="0"/>
              <a:t>translate</a:t>
            </a:r>
            <a:endParaRPr lang="ru-RU" sz="4300" cap="small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7079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60841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250507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417840"/>
            <a:ext cx="31683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085184"/>
            <a:ext cx="2066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3736112" y="4221088"/>
            <a:ext cx="177199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40152" y="4437112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12776"/>
            <a:ext cx="185700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627784" y="5085184"/>
            <a:ext cx="1136542" cy="4433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70" y="5517232"/>
            <a:ext cx="1438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776"/>
            <a:ext cx="207250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9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перевода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0600"/>
            <a:ext cx="74866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6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 smtClean="0"/>
              <a:t>WIPO Perl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35696" y="3068960"/>
            <a:ext cx="0" cy="144016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39420"/>
            <a:ext cx="86772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26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</a:t>
            </a:r>
            <a:r>
              <a:rPr lang="en-US" dirty="0" smtClean="0"/>
              <a:t>Perl </a:t>
            </a: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39" y="949226"/>
            <a:ext cx="35845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7380312" y="1412776"/>
            <a:ext cx="144016" cy="26642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9226"/>
            <a:ext cx="8409294" cy="590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63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 </a:t>
            </a:r>
            <a:r>
              <a:rPr lang="en-US" dirty="0" smtClean="0"/>
              <a:t>Map</a:t>
            </a:r>
            <a:r>
              <a:rPr lang="ru-RU" dirty="0" smtClean="0"/>
              <a:t> - </a:t>
            </a:r>
            <a:r>
              <a:rPr lang="ru-RU" dirty="0"/>
              <a:t>к</a:t>
            </a:r>
            <a:r>
              <a:rPr lang="ru-RU" dirty="0" smtClean="0"/>
              <a:t>арта понятий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140968"/>
            <a:ext cx="419100" cy="10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836712"/>
            <a:ext cx="8934450" cy="55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22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Подобласти </a:t>
            </a:r>
            <a:r>
              <a:rPr lang="en-US" dirty="0" smtClean="0"/>
              <a:t>ELECTRIC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8640960" cy="594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8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Семантическая сеть</a:t>
            </a:r>
            <a:r>
              <a:rPr lang="en-US" dirty="0" smtClean="0"/>
              <a:t> </a:t>
            </a:r>
            <a:r>
              <a:rPr lang="ru-RU" dirty="0" smtClean="0"/>
              <a:t>для подобласти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2350"/>
            <a:ext cx="864096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99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5273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dirty="0" smtClean="0"/>
              <a:t>Выбранный термин на разных языках (</a:t>
            </a:r>
            <a:r>
              <a:rPr lang="en-US" dirty="0" smtClean="0"/>
              <a:t>synonyms)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5864086" cy="56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845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Рубрики по «зелёным» технологиям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9401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657339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39752" y="2996952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39752" y="299695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980728"/>
            <a:ext cx="31954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8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Ключевые слова и рубрики к «искусственному интеллекту»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49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1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</a:t>
            </a:r>
            <a:r>
              <a:rPr lang="en-US" sz="3600" b="1" dirty="0" smtClean="0"/>
              <a:t>PATENTSCOPE</a:t>
            </a:r>
            <a:r>
              <a:rPr lang="ru-RU" sz="4400" b="1" dirty="0" smtClean="0"/>
              <a:t> </a:t>
            </a:r>
            <a:r>
              <a:rPr lang="ru-RU" b="1" dirty="0" smtClean="0"/>
              <a:t>с сайта ФИПС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  <a:hlinkClick r:id="rId2"/>
              </a:rPr>
              <a:t>www.fips.ru/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→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Поиск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Интернет-ресурсы → Зарубежные БД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→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PATENTSCOPE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48464" y="6381328"/>
            <a:ext cx="395536" cy="432048"/>
          </a:xfrm>
        </p:spPr>
        <p:txBody>
          <a:bodyPr/>
          <a:lstStyle/>
          <a:p>
            <a:fld id="{AD82D50C-6F4D-4E03-BF8F-F722D4B9B25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505" y="2095116"/>
            <a:ext cx="3743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5" y="4550612"/>
            <a:ext cx="89131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95" y="1961456"/>
            <a:ext cx="4788024" cy="21285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63007" y="2492896"/>
            <a:ext cx="712849" cy="6594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3573016"/>
            <a:ext cx="1249115" cy="5170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572000" y="2623753"/>
            <a:ext cx="1008112" cy="109327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865290" y="2822643"/>
            <a:ext cx="680282" cy="174734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19256" cy="44644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79512" y="6857999"/>
            <a:ext cx="89644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Наполнение </a:t>
            </a:r>
            <a:r>
              <a:rPr lang="ru-RU" sz="4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БД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sm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PATENTSCOPE</a:t>
            </a:r>
            <a:endParaRPr lang="ru-RU" sz="3600" b="1" cap="smal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42930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БД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PATENTSCOPE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дает возможность поиска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 более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чем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127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млн.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патентных документов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7.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04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.202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 том числе по:</a:t>
            </a:r>
          </a:p>
          <a:p>
            <a:pPr marL="540000" lvl="1">
              <a:lnSpc>
                <a:spcPct val="80000"/>
              </a:lnSpc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полной коллекции международных заявок по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PCT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&gt;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,4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млн.);</a:t>
            </a:r>
          </a:p>
          <a:p>
            <a:pPr marL="540000" lvl="1">
              <a:lnSpc>
                <a:spcPct val="80000"/>
              </a:lnSpc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78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национальным патентным коллекциям, в том числе России и Советского Союза, Германии и ГДР, Кореи, Японии, США, Китая, испано-язычных стран Латинской Америки (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LATIPAT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)  и т.д.); </a:t>
            </a:r>
          </a:p>
          <a:p>
            <a:pPr marL="540000" lvl="1">
              <a:lnSpc>
                <a:spcPct val="80000"/>
              </a:lnSpc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патентным коллекциям 3 международных патентных организаций (ЕПВ, ЕАПВ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ARIPO)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52000" lvl="1" indent="0">
              <a:lnSpc>
                <a:spcPct val="80000"/>
              </a:lnSpc>
              <a:buNone/>
            </a:pPr>
            <a:r>
              <a:rPr lang="ru-RU" sz="2600" dirty="0" smtClean="0">
                <a:solidFill>
                  <a:srgbClr val="0000FF"/>
                </a:solidFill>
              </a:rPr>
              <a:t>Коллекцию </a:t>
            </a:r>
            <a:r>
              <a:rPr lang="ru-RU" sz="2600" dirty="0">
                <a:solidFill>
                  <a:srgbClr val="0000FF"/>
                </a:solidFill>
              </a:rPr>
              <a:t>(коллекции) нужного ведомства (ведомств) всегда можно выбрать в «Настройках» (</a:t>
            </a:r>
            <a:r>
              <a:rPr lang="en-US" sz="2600" dirty="0">
                <a:solidFill>
                  <a:srgbClr val="0000FF"/>
                </a:solidFill>
              </a:rPr>
              <a:t>Settings) </a:t>
            </a:r>
            <a:r>
              <a:rPr lang="ru-RU" sz="2600" dirty="0">
                <a:solidFill>
                  <a:srgbClr val="0000FF"/>
                </a:solidFill>
              </a:rPr>
              <a:t>на вкладке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ru-RU" sz="2600" dirty="0">
                <a:solidFill>
                  <a:srgbClr val="0000FF"/>
                </a:solidFill>
              </a:rPr>
              <a:t>Ведомство (</a:t>
            </a:r>
            <a:r>
              <a:rPr lang="en-US" sz="2600" dirty="0">
                <a:solidFill>
                  <a:srgbClr val="0000FF"/>
                </a:solidFill>
              </a:rPr>
              <a:t>Office)</a:t>
            </a:r>
            <a:r>
              <a:rPr lang="ru-RU" sz="2600" dirty="0">
                <a:solidFill>
                  <a:srgbClr val="0000FF"/>
                </a:solidFill>
              </a:rPr>
              <a:t> и на страницах поисков «</a:t>
            </a:r>
            <a:r>
              <a:rPr lang="en-US" sz="2600" dirty="0">
                <a:solidFill>
                  <a:srgbClr val="0000FF"/>
                </a:solidFill>
              </a:rPr>
              <a:t>Field combination</a:t>
            </a:r>
            <a:r>
              <a:rPr lang="ru-RU" sz="2600" dirty="0">
                <a:solidFill>
                  <a:srgbClr val="0000FF"/>
                </a:solidFill>
              </a:rPr>
              <a:t>» и «</a:t>
            </a:r>
            <a:r>
              <a:rPr lang="en-US" sz="2600" dirty="0">
                <a:solidFill>
                  <a:srgbClr val="0000FF"/>
                </a:solidFill>
              </a:rPr>
              <a:t>Advanced search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</a:pPr>
            <a:r>
              <a:rPr lang="ru-RU" sz="2600" spc="-100" dirty="0">
                <a:solidFill>
                  <a:schemeClr val="tx2">
                    <a:lumMod val="50000"/>
                  </a:schemeClr>
                </a:solidFill>
              </a:rPr>
              <a:t>Возможен поиск </a:t>
            </a:r>
            <a:r>
              <a:rPr lang="ru-RU" sz="2600" spc="-100" dirty="0">
                <a:solidFill>
                  <a:srgbClr val="0000FF"/>
                </a:solidFill>
              </a:rPr>
              <a:t>НПЛ</a:t>
            </a:r>
            <a:r>
              <a:rPr lang="ru-RU" sz="2600" spc="-100" dirty="0">
                <a:solidFill>
                  <a:schemeClr val="tx2">
                    <a:lumMod val="50000"/>
                  </a:schemeClr>
                </a:solidFill>
              </a:rPr>
              <a:t> по журналам трёх издательств: </a:t>
            </a:r>
            <a:r>
              <a:rPr lang="en-US" sz="2600" spc="-100" dirty="0">
                <a:solidFill>
                  <a:srgbClr val="0070C0"/>
                </a:solidFill>
              </a:rPr>
              <a:t>Nature, MDPI, IEEE </a:t>
            </a:r>
            <a:r>
              <a:rPr lang="ru-RU" sz="2600" spc="-100" dirty="0"/>
              <a:t>и научно-техническим статьям в </a:t>
            </a:r>
            <a:r>
              <a:rPr lang="en-US" sz="2600" spc="-100" dirty="0">
                <a:solidFill>
                  <a:srgbClr val="0070C0"/>
                </a:solidFill>
              </a:rPr>
              <a:t>Wikipedia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Детали наполнения -  в разделе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Help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(«Справка») и с начальной страницы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PATENTSCOPE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(«Простой поиск» - охват).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48464" y="6453336"/>
            <a:ext cx="395536" cy="268139"/>
          </a:xfrm>
        </p:spPr>
        <p:txBody>
          <a:bodyPr/>
          <a:lstStyle/>
          <a:p>
            <a:fld id="{AD82D50C-6F4D-4E03-BF8F-F722D4B9B25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4"/>
            <a:ext cx="9144000" cy="147135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95736" y="5733256"/>
            <a:ext cx="5832648" cy="36004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0"/>
            <a:ext cx="8410575" cy="7647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spc="-150" dirty="0" smtClean="0">
                <a:solidFill>
                  <a:schemeClr val="accent1">
                    <a:lumMod val="75000"/>
                  </a:schemeClr>
                </a:solidFill>
              </a:rPr>
              <a:t>Постоянные горизонтальные меню</a:t>
            </a:r>
          </a:p>
        </p:txBody>
      </p:sp>
      <p:sp>
        <p:nvSpPr>
          <p:cNvPr id="64515" name="Текст 3"/>
          <p:cNvSpPr>
            <a:spLocks noGrp="1"/>
          </p:cNvSpPr>
          <p:nvPr>
            <p:ph type="body" sz="half" idx="2"/>
          </p:nvPr>
        </p:nvSpPr>
        <p:spPr>
          <a:xfrm>
            <a:off x="0" y="2996952"/>
            <a:ext cx="9144000" cy="386104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sz="2400" b="1" dirty="0"/>
              <a:t>Help - </a:t>
            </a:r>
            <a:r>
              <a:rPr lang="ru-RU" sz="2400" dirty="0"/>
              <a:t>справочная информация («Справка»)</a:t>
            </a:r>
            <a:r>
              <a:rPr lang="ru-RU" sz="2400" b="1" dirty="0"/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buClr>
                <a:schemeClr val="accent2"/>
              </a:buClr>
            </a:pPr>
            <a:r>
              <a:rPr lang="en-US" sz="2400" b="1" dirty="0"/>
              <a:t>English</a:t>
            </a:r>
            <a:r>
              <a:rPr lang="en-US" sz="2400" dirty="0"/>
              <a:t> </a:t>
            </a:r>
            <a:r>
              <a:rPr lang="ru-RU" sz="2400" dirty="0"/>
              <a:t>  </a:t>
            </a:r>
            <a:r>
              <a:rPr lang="en-US" sz="2400" dirty="0"/>
              <a:t>  </a:t>
            </a:r>
            <a:r>
              <a:rPr lang="ru-RU" sz="2400" dirty="0"/>
              <a:t>  - выбор языка</a:t>
            </a:r>
            <a:r>
              <a:rPr lang="en-US" sz="2400" dirty="0"/>
              <a:t> </a:t>
            </a:r>
            <a:r>
              <a:rPr lang="ru-RU" sz="2400" dirty="0"/>
              <a:t>(из 10)</a:t>
            </a:r>
            <a:r>
              <a:rPr lang="en-US" sz="2400" dirty="0"/>
              <a:t> </a:t>
            </a:r>
            <a:endParaRPr lang="ru-RU" sz="2400" dirty="0"/>
          </a:p>
          <a:p>
            <a:pPr>
              <a:lnSpc>
                <a:spcPct val="114000"/>
              </a:lnSpc>
              <a:spcBef>
                <a:spcPts val="200"/>
              </a:spcBef>
              <a:buClr>
                <a:schemeClr val="accent2"/>
              </a:buClr>
            </a:pPr>
            <a:r>
              <a:rPr lang="en-US" sz="2400" b="1" dirty="0"/>
              <a:t>IP Portal</a:t>
            </a:r>
            <a:r>
              <a:rPr lang="ru-RU" sz="2400" b="1" dirty="0"/>
              <a:t> </a:t>
            </a:r>
            <a:r>
              <a:rPr lang="en-US" sz="2400" b="1" dirty="0"/>
              <a:t>login </a:t>
            </a:r>
            <a:r>
              <a:rPr lang="ru-RU" sz="2400" b="1" dirty="0"/>
              <a:t>–</a:t>
            </a:r>
            <a:r>
              <a:rPr lang="en-US" sz="2400" b="1" dirty="0"/>
              <a:t> </a:t>
            </a:r>
            <a:r>
              <a:rPr lang="ru-RU" sz="2400" dirty="0"/>
              <a:t>создание своего аккаунта в </a:t>
            </a:r>
            <a:r>
              <a:rPr lang="en-US" sz="2400" dirty="0"/>
              <a:t>IP Portal</a:t>
            </a:r>
            <a:r>
              <a:rPr lang="ru-RU" sz="2400" dirty="0"/>
              <a:t> </a:t>
            </a:r>
            <a:r>
              <a:rPr lang="ru-RU" sz="2400" dirty="0" smtClean="0"/>
              <a:t>ВОИС</a:t>
            </a:r>
            <a:endParaRPr lang="en-US" sz="2400" dirty="0"/>
          </a:p>
          <a:p>
            <a:pPr>
              <a:lnSpc>
                <a:spcPct val="114000"/>
              </a:lnSpc>
              <a:spcBef>
                <a:spcPts val="200"/>
              </a:spcBef>
              <a:buClr>
                <a:schemeClr val="accent2"/>
              </a:buClr>
            </a:pPr>
            <a:r>
              <a:rPr lang="en-US" sz="2400" b="1" dirty="0" smtClean="0"/>
              <a:t>Search </a:t>
            </a:r>
            <a:r>
              <a:rPr lang="ru-RU" sz="2400" b="1" dirty="0" smtClean="0"/>
              <a:t>–</a:t>
            </a:r>
            <a:r>
              <a:rPr lang="en-US" sz="2400" b="1" dirty="0" smtClean="0"/>
              <a:t> </a:t>
            </a:r>
            <a:r>
              <a:rPr lang="ru-RU" sz="2400" dirty="0" smtClean="0"/>
              <a:t>4 вида поиска (или 5, если зарегистрируетесь)</a:t>
            </a:r>
          </a:p>
          <a:p>
            <a:pPr>
              <a:lnSpc>
                <a:spcPct val="114000"/>
              </a:lnSpc>
              <a:spcBef>
                <a:spcPts val="200"/>
              </a:spcBef>
              <a:buClr>
                <a:schemeClr val="accent2"/>
              </a:buClr>
            </a:pPr>
            <a:r>
              <a:rPr lang="en-US" sz="2400" b="1" dirty="0" smtClean="0"/>
              <a:t>Browse</a:t>
            </a:r>
            <a:r>
              <a:rPr lang="ru-RU" sz="2400" b="1" dirty="0" smtClean="0"/>
              <a:t> –</a:t>
            </a:r>
            <a:r>
              <a:rPr lang="en-US" sz="2400" b="1" dirty="0" smtClean="0"/>
              <a:t> </a:t>
            </a:r>
            <a:r>
              <a:rPr lang="ru-RU" sz="2400" dirty="0" smtClean="0"/>
              <a:t>коллекции для просмотра публикаций (заявок РСТ и пр.</a:t>
            </a:r>
            <a:r>
              <a:rPr lang="en-US" sz="2400" dirty="0" smtClean="0"/>
              <a:t> IP</a:t>
            </a:r>
            <a:r>
              <a:rPr lang="ru-RU" sz="2400" dirty="0" smtClean="0"/>
              <a:t>)</a:t>
            </a:r>
          </a:p>
          <a:p>
            <a:pPr>
              <a:lnSpc>
                <a:spcPct val="114000"/>
              </a:lnSpc>
              <a:spcBef>
                <a:spcPts val="200"/>
              </a:spcBef>
              <a:buClr>
                <a:schemeClr val="accent2"/>
              </a:buClr>
            </a:pPr>
            <a:r>
              <a:rPr lang="en-US" sz="2400" b="1" dirty="0" smtClean="0"/>
              <a:t>Tools</a:t>
            </a:r>
            <a:r>
              <a:rPr lang="ru-RU" sz="2400" b="1" dirty="0" smtClean="0"/>
              <a:t> –</a:t>
            </a:r>
            <a:r>
              <a:rPr lang="en-US" sz="2400" b="1" dirty="0" smtClean="0"/>
              <a:t> </a:t>
            </a:r>
            <a:r>
              <a:rPr lang="ru-RU" sz="2400" dirty="0" smtClean="0"/>
              <a:t>перевод текста, поиск терминов, </a:t>
            </a:r>
            <a:r>
              <a:rPr lang="en-US" sz="2200" dirty="0" smtClean="0"/>
              <a:t>IPC Green, Portals</a:t>
            </a:r>
            <a:endParaRPr lang="ru-RU" sz="2200" dirty="0" smtClean="0"/>
          </a:p>
          <a:p>
            <a:pPr>
              <a:lnSpc>
                <a:spcPct val="114000"/>
              </a:lnSpc>
              <a:spcBef>
                <a:spcPts val="200"/>
              </a:spcBef>
              <a:buClr>
                <a:schemeClr val="accent2"/>
              </a:buClr>
            </a:pPr>
            <a:r>
              <a:rPr lang="en-US" sz="2400" b="1" dirty="0" smtClean="0"/>
              <a:t>Settings</a:t>
            </a:r>
            <a:r>
              <a:rPr lang="ru-RU" sz="2400" b="1" dirty="0" smtClean="0"/>
              <a:t> –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установки/настройки различных параметров интерфейса, поиска и представления его результатов</a:t>
            </a:r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34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Содержимое 7"/>
          <p:cNvSpPr>
            <a:spLocks noGrp="1"/>
          </p:cNvSpPr>
          <p:nvPr>
            <p:ph idx="1"/>
          </p:nvPr>
        </p:nvSpPr>
        <p:spPr>
          <a:xfrm>
            <a:off x="0" y="6858000"/>
            <a:ext cx="9144000" cy="115887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48464" y="6356350"/>
            <a:ext cx="360040" cy="365125"/>
          </a:xfrm>
        </p:spPr>
        <p:txBody>
          <a:bodyPr/>
          <a:lstStyle/>
          <a:p>
            <a:pPr>
              <a:defRPr/>
            </a:pPr>
            <a:fld id="{A1ECC3EA-9F36-4226-A0D3-1AA98EF748B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88380"/>
            <a:ext cx="360040" cy="3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0"/>
            <a:ext cx="8410575" cy="7647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spc="-150" dirty="0" smtClean="0">
                <a:solidFill>
                  <a:schemeClr val="accent1">
                    <a:lumMod val="75000"/>
                  </a:schemeClr>
                </a:solidFill>
              </a:rPr>
              <a:t>HELP</a:t>
            </a:r>
            <a:r>
              <a:rPr lang="ru-RU" sz="4400" spc="-150" dirty="0" smtClean="0">
                <a:solidFill>
                  <a:schemeClr val="accent1">
                    <a:lumMod val="75000"/>
                  </a:schemeClr>
                </a:solidFill>
              </a:rPr>
              <a:t> (Помощь)</a:t>
            </a:r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34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Содержимое 7"/>
          <p:cNvSpPr>
            <a:spLocks noGrp="1"/>
          </p:cNvSpPr>
          <p:nvPr>
            <p:ph idx="1"/>
          </p:nvPr>
        </p:nvSpPr>
        <p:spPr>
          <a:xfrm>
            <a:off x="0" y="6858000"/>
            <a:ext cx="9144000" cy="115887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48464" y="6356350"/>
            <a:ext cx="360040" cy="365125"/>
          </a:xfrm>
        </p:spPr>
        <p:txBody>
          <a:bodyPr/>
          <a:lstStyle/>
          <a:p>
            <a:pPr>
              <a:defRPr/>
            </a:pPr>
            <a:fld id="{A1ECC3EA-9F36-4226-A0D3-1AA98EF748B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0963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303748" y="1916832"/>
            <a:ext cx="1800200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3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Виды поиска; языки </a:t>
            </a:r>
            <a:r>
              <a:rPr lang="ru-RU" dirty="0"/>
              <a:t>интерфейса, </a:t>
            </a:r>
            <a:r>
              <a:rPr lang="ru-RU" dirty="0" smtClean="0"/>
              <a:t>логин/регистрация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D50C-6F4D-4E03-BF8F-F722D4B9B25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57064"/>
            <a:ext cx="9144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5387"/>
            <a:ext cx="5976664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93" y="4361451"/>
            <a:ext cx="2531359" cy="24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71" y="1230798"/>
            <a:ext cx="1952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22" y="3990170"/>
            <a:ext cx="22479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03" y="1221273"/>
            <a:ext cx="1533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63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8219</TotalTime>
  <Words>697</Words>
  <Application>Microsoft Office PowerPoint</Application>
  <PresentationFormat>Экран (4:3)</PresentationFormat>
  <Paragraphs>178</Paragraphs>
  <Slides>50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 Unicode MS</vt:lpstr>
      <vt:lpstr>Arial</vt:lpstr>
      <vt:lpstr>Calibri</vt:lpstr>
      <vt:lpstr>Courier New</vt:lpstr>
      <vt:lpstr>Symbol</vt:lpstr>
      <vt:lpstr>Wingdings</vt:lpstr>
      <vt:lpstr>Тема Office</vt:lpstr>
      <vt:lpstr>Поисковая система PATENTSCOPE</vt:lpstr>
      <vt:lpstr>Сайт ВОИС  http://www.wipo.int </vt:lpstr>
      <vt:lpstr>Вкладка «Найти и исследовать»</vt:lpstr>
      <vt:lpstr>Вкладка «PATENTSCOPE»</vt:lpstr>
      <vt:lpstr>В PATENTSCOPE с сайта ФИПС</vt:lpstr>
      <vt:lpstr> Наполнение БД PATENTSCOPE</vt:lpstr>
      <vt:lpstr>Постоянные горизонтальные меню</vt:lpstr>
      <vt:lpstr>HELP (Помощь)</vt:lpstr>
      <vt:lpstr> Виды поиска; языки интерфейса, логин/регистрация </vt:lpstr>
      <vt:lpstr>settings - настройки </vt:lpstr>
      <vt:lpstr>Разное представление документов в списке результатов  (Result List View)</vt:lpstr>
      <vt:lpstr>Выбор коллекции (Office)</vt:lpstr>
      <vt:lpstr>Установка параметров анализа результатов и выгрузки</vt:lpstr>
      <vt:lpstr>Поисковые поля в patentscope</vt:lpstr>
      <vt:lpstr>Чаще всего используемые поля</vt:lpstr>
      <vt:lpstr>Простой поиск</vt:lpstr>
      <vt:lpstr>Поиск по комбинации полей</vt:lpstr>
      <vt:lpstr> Advanced Search (продвинутый/расширенный)</vt:lpstr>
      <vt:lpstr> Запись запроса в Advanced Search</vt:lpstr>
      <vt:lpstr>Представление списка результатов</vt:lpstr>
      <vt:lpstr>Анализ списка результатов</vt:lpstr>
      <vt:lpstr>«Filters» - фильтрация результатов</vt:lpstr>
      <vt:lpstr>«Filters» - результат фильтрации</vt:lpstr>
      <vt:lpstr>Графический анализ</vt:lpstr>
      <vt:lpstr>Дополнительные опции для списка результатов</vt:lpstr>
      <vt:lpstr>Представление документа</vt:lpstr>
      <vt:lpstr>Закладка «Документы»</vt:lpstr>
      <vt:lpstr>Подстановки, даты и диапазоны</vt:lpstr>
      <vt:lpstr>Важные для поиска установки</vt:lpstr>
      <vt:lpstr>Запросы по классификациям</vt:lpstr>
      <vt:lpstr>    Форматы записи номеров</vt:lpstr>
      <vt:lpstr>«пустые» / «не пустые» поля (empty)</vt:lpstr>
      <vt:lpstr>Поиск химических соединений</vt:lpstr>
      <vt:lpstr>Cross lingual expansion Межъязыковое расширение</vt:lpstr>
      <vt:lpstr>Использование контролируемого (supervised) режима</vt:lpstr>
      <vt:lpstr>Добавление вариантов слова</vt:lpstr>
      <vt:lpstr>Варианты слов и их перевод</vt:lpstr>
      <vt:lpstr>Области МПК и переход к поиску</vt:lpstr>
      <vt:lpstr>Просмотр (Browse)</vt:lpstr>
      <vt:lpstr>Инструменты (Tools)  WIPO translate</vt:lpstr>
      <vt:lpstr>Результат перевода</vt:lpstr>
      <vt:lpstr>WIPO Perl</vt:lpstr>
      <vt:lpstr>WIPO Perl результаты</vt:lpstr>
      <vt:lpstr>Concept Map - карта понятий</vt:lpstr>
      <vt:lpstr>Подобласти ELECTRIC</vt:lpstr>
      <vt:lpstr>Семантическая сеть для подобласти</vt:lpstr>
      <vt:lpstr>Выбранный термин на разных языках (synonyms)</vt:lpstr>
      <vt:lpstr>Рубрики по «зелёным» технологиям</vt:lpstr>
      <vt:lpstr>Ключевые слова и рубрики к «искусственному интеллекту»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Максимова Валерия Владиславовна</dc:creator>
  <cp:lastModifiedBy>Максимова Валерия Владиславовна</cp:lastModifiedBy>
  <cp:revision>781</cp:revision>
  <cp:lastPrinted>2023-05-30T12:51:44Z</cp:lastPrinted>
  <dcterms:created xsi:type="dcterms:W3CDTF">2021-12-08T08:54:44Z</dcterms:created>
  <dcterms:modified xsi:type="dcterms:W3CDTF">2026-04-07T11:17:25Z</dcterms:modified>
</cp:coreProperties>
</file>